
<file path=[Content_Types].xml><?xml version="1.0" encoding="utf-8"?>
<Types xmlns="http://schemas.openxmlformats.org/package/2006/content-types">
  <Default Extension="png" ContentType="image/png"/>
  <Default Extension="tiff" ContentType="image/tif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3"/>
  </p:sldMasterIdLst>
  <p:notesMasterIdLst>
    <p:notesMasterId r:id="rId5"/>
  </p:notesMasterIdLst>
  <p:handoutMasterIdLst>
    <p:handoutMasterId r:id="rId36"/>
  </p:handoutMasterIdLst>
  <p:sldIdLst>
    <p:sldId id="260" r:id="rId4"/>
    <p:sldId id="1104" r:id="rId6"/>
    <p:sldId id="1102" r:id="rId7"/>
    <p:sldId id="1189" r:id="rId8"/>
    <p:sldId id="1195" r:id="rId9"/>
    <p:sldId id="1193" r:id="rId10"/>
    <p:sldId id="1188" r:id="rId11"/>
    <p:sldId id="1190" r:id="rId12"/>
    <p:sldId id="1191" r:id="rId13"/>
    <p:sldId id="1194" r:id="rId14"/>
    <p:sldId id="1196" r:id="rId15"/>
    <p:sldId id="1197" r:id="rId16"/>
    <p:sldId id="1199" r:id="rId17"/>
    <p:sldId id="1198" r:id="rId18"/>
    <p:sldId id="1203" r:id="rId19"/>
    <p:sldId id="1205" r:id="rId20"/>
    <p:sldId id="1186" r:id="rId21"/>
    <p:sldId id="1200" r:id="rId22"/>
    <p:sldId id="1125" r:id="rId23"/>
    <p:sldId id="1126" r:id="rId24"/>
    <p:sldId id="1098" r:id="rId25"/>
    <p:sldId id="1100" r:id="rId26"/>
    <p:sldId id="1105" r:id="rId27"/>
    <p:sldId id="1201" r:id="rId28"/>
    <p:sldId id="1110" r:id="rId29"/>
    <p:sldId id="1111" r:id="rId30"/>
    <p:sldId id="1106" r:id="rId31"/>
    <p:sldId id="1092" r:id="rId32"/>
    <p:sldId id="1095" r:id="rId33"/>
    <p:sldId id="1204" r:id="rId34"/>
    <p:sldId id="565" r:id="rId35"/>
  </p:sldIdLst>
  <p:sldSz cx="12192000" cy="6858000"/>
  <p:notesSz cx="6858000" cy="9144000"/>
  <p:embeddedFontLst>
    <p:embeddedFont>
      <p:font typeface="Arial Unicode MS" panose="020B0604020202020204" charset="-122"/>
      <p:regular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991A145-7D36-4AF4-82C7-DE72845BF2BF}">
          <p14:sldIdLst>
            <p14:sldId id="260"/>
            <p14:sldId id="1104"/>
            <p14:sldId id="1102"/>
            <p14:sldId id="1189"/>
            <p14:sldId id="1195"/>
            <p14:sldId id="1193"/>
            <p14:sldId id="1188"/>
            <p14:sldId id="1190"/>
            <p14:sldId id="1191"/>
            <p14:sldId id="1194"/>
            <p14:sldId id="1196"/>
            <p14:sldId id="1197"/>
            <p14:sldId id="1199"/>
            <p14:sldId id="1198"/>
            <p14:sldId id="1203"/>
            <p14:sldId id="1205"/>
            <p14:sldId id="1186"/>
            <p14:sldId id="1200"/>
            <p14:sldId id="1125"/>
            <p14:sldId id="1126"/>
            <p14:sldId id="1098"/>
            <p14:sldId id="1100"/>
            <p14:sldId id="1105"/>
            <p14:sldId id="1201"/>
            <p14:sldId id="1110"/>
            <p14:sldId id="1111"/>
            <p14:sldId id="1106"/>
            <p14:sldId id="1092"/>
            <p14:sldId id="1095"/>
            <p14:sldId id="1204"/>
            <p14:sldId id="565"/>
          </p14:sldIdLst>
        </p14:section>
        <p14:section name="无标题节" id="{47C4DC32-B245-425E-B4F6-450EC83B3709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1F4E79"/>
    <a:srgbClr val="FFC000"/>
    <a:srgbClr val="A2B3D5"/>
    <a:srgbClr val="EFACAC"/>
    <a:srgbClr val="A3F7B8"/>
    <a:srgbClr val="EFB8C2"/>
    <a:srgbClr val="FF9300"/>
    <a:srgbClr val="EFB8C1"/>
    <a:srgbClr val="A5F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5"/>
    <p:restoredTop sz="73838"/>
  </p:normalViewPr>
  <p:slideViewPr>
    <p:cSldViewPr snapToGrid="0">
      <p:cViewPr varScale="1">
        <p:scale>
          <a:sx n="85" d="100"/>
          <a:sy n="85" d="100"/>
        </p:scale>
        <p:origin x="1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1" Type="http://schemas.openxmlformats.org/officeDocument/2006/relationships/font" Target="fonts/font1.fntdata"/><Relationship Id="rId40" Type="http://schemas.openxmlformats.org/officeDocument/2006/relationships/commentAuthors" Target="commentAuthors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9568F-34CB-7C4D-B278-344C078E7CB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D8986-FCD0-1940-9496-DE40FF54B8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8986-FCD0-1940-9496-DE40FF54B8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8986-FCD0-1940-9496-DE40FF54B8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8986-FCD0-1940-9496-DE40FF54B8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6725" cy="38354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C943DD-0559-4AE0-A91B-312E2493B6D2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8986-FCD0-1940-9496-DE40FF54B8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8986-FCD0-1940-9496-DE40FF54B8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8986-FCD0-1940-9496-DE40FF54B8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8986-FCD0-1940-9496-DE40FF54B8F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64D8986-FCD0-1940-9496-DE40FF54B8F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内容占位符 15"/>
          <p:cNvSpPr>
            <a:spLocks noGrp="1"/>
          </p:cNvSpPr>
          <p:nvPr>
            <p:ph sz="quarter" idx="10" hasCustomPrompt="1"/>
          </p:nvPr>
        </p:nvSpPr>
        <p:spPr>
          <a:xfrm>
            <a:off x="2215096" y="2005512"/>
            <a:ext cx="2279470" cy="246221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/>
            <a:r>
              <a:rPr lang="zh-CN" altLang="en-US"/>
              <a:t>目录标题为</a:t>
            </a:r>
            <a:r>
              <a:rPr lang="en-US" altLang="zh-CN"/>
              <a:t>16</a:t>
            </a:r>
            <a:r>
              <a:rPr lang="zh-CN" altLang="en-US"/>
              <a:t>号微软雅黑</a:t>
            </a:r>
            <a:endParaRPr lang="zh-CN" altLang="en-US"/>
          </a:p>
        </p:txBody>
      </p:sp>
      <p:sp>
        <p:nvSpPr>
          <p:cNvPr id="20" name="内容占位符 19"/>
          <p:cNvSpPr>
            <a:spLocks noGrp="1"/>
          </p:cNvSpPr>
          <p:nvPr>
            <p:ph sz="quarter" idx="11" hasCustomPrompt="1"/>
          </p:nvPr>
        </p:nvSpPr>
        <p:spPr>
          <a:xfrm>
            <a:off x="2221672" y="2291445"/>
            <a:ext cx="2032000" cy="203133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1100" smtClean="0">
                <a:solidFill>
                  <a:sysClr val="windowText" lastClr="000000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20000"/>
              </a:lnSpc>
            </a:pPr>
            <a:r>
              <a:rPr lang="zh-CN" altLang="en-US"/>
              <a:t>目录注释为</a:t>
            </a:r>
            <a:r>
              <a:rPr lang="en-US" altLang="zh-CN"/>
              <a:t>11</a:t>
            </a:r>
            <a:r>
              <a:rPr lang="zh-CN" altLang="en-US"/>
              <a:t>号微软雅黑</a:t>
            </a:r>
            <a:endParaRPr lang="zh-CN" altLang="en-US"/>
          </a:p>
        </p:txBody>
      </p:sp>
      <p:sp>
        <p:nvSpPr>
          <p:cNvPr id="23" name="内容占位符 15"/>
          <p:cNvSpPr>
            <a:spLocks noGrp="1"/>
          </p:cNvSpPr>
          <p:nvPr>
            <p:ph sz="quarter" idx="12" hasCustomPrompt="1"/>
          </p:nvPr>
        </p:nvSpPr>
        <p:spPr>
          <a:xfrm>
            <a:off x="2215096" y="2998889"/>
            <a:ext cx="2279470" cy="246221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/>
            <a:r>
              <a:rPr lang="zh-CN" altLang="en-US"/>
              <a:t>目录标题为</a:t>
            </a:r>
            <a:r>
              <a:rPr lang="en-US" altLang="zh-CN"/>
              <a:t>16</a:t>
            </a:r>
            <a:r>
              <a:rPr lang="zh-CN" altLang="en-US"/>
              <a:t>号微软雅黑</a:t>
            </a:r>
            <a:endParaRPr lang="zh-CN" altLang="en-US"/>
          </a:p>
        </p:txBody>
      </p:sp>
      <p:sp>
        <p:nvSpPr>
          <p:cNvPr id="24" name="内容占位符 15"/>
          <p:cNvSpPr>
            <a:spLocks noGrp="1"/>
          </p:cNvSpPr>
          <p:nvPr>
            <p:ph sz="quarter" idx="13" hasCustomPrompt="1"/>
          </p:nvPr>
        </p:nvSpPr>
        <p:spPr>
          <a:xfrm>
            <a:off x="2215096" y="3992266"/>
            <a:ext cx="2279470" cy="246221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/>
            <a:r>
              <a:rPr lang="zh-CN" altLang="en-US"/>
              <a:t>目录标题为</a:t>
            </a:r>
            <a:r>
              <a:rPr lang="en-US" altLang="zh-CN"/>
              <a:t>16</a:t>
            </a:r>
            <a:r>
              <a:rPr lang="zh-CN" altLang="en-US"/>
              <a:t>号微软雅黑</a:t>
            </a:r>
            <a:endParaRPr lang="zh-CN" altLang="en-US"/>
          </a:p>
        </p:txBody>
      </p:sp>
      <p:sp>
        <p:nvSpPr>
          <p:cNvPr id="25" name="内容占位符 15"/>
          <p:cNvSpPr>
            <a:spLocks noGrp="1"/>
          </p:cNvSpPr>
          <p:nvPr>
            <p:ph sz="quarter" idx="14" hasCustomPrompt="1"/>
          </p:nvPr>
        </p:nvSpPr>
        <p:spPr>
          <a:xfrm>
            <a:off x="2215096" y="4985643"/>
            <a:ext cx="2279470" cy="246221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/>
            <a:r>
              <a:rPr lang="zh-CN" altLang="en-US"/>
              <a:t>目录标题为</a:t>
            </a:r>
            <a:r>
              <a:rPr lang="en-US" altLang="zh-CN"/>
              <a:t>16</a:t>
            </a:r>
            <a:r>
              <a:rPr lang="zh-CN" altLang="en-US"/>
              <a:t>号微软雅黑</a:t>
            </a:r>
            <a:endParaRPr lang="zh-CN" altLang="en-US"/>
          </a:p>
        </p:txBody>
      </p:sp>
      <p:sp>
        <p:nvSpPr>
          <p:cNvPr id="26" name="内容占位符 19"/>
          <p:cNvSpPr>
            <a:spLocks noGrp="1"/>
          </p:cNvSpPr>
          <p:nvPr>
            <p:ph sz="quarter" idx="15" hasCustomPrompt="1"/>
          </p:nvPr>
        </p:nvSpPr>
        <p:spPr>
          <a:xfrm>
            <a:off x="2221672" y="3284108"/>
            <a:ext cx="2032000" cy="203133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1100" smtClean="0">
                <a:solidFill>
                  <a:sysClr val="windowText" lastClr="000000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20000"/>
              </a:lnSpc>
            </a:pPr>
            <a:r>
              <a:rPr lang="zh-CN" altLang="en-US"/>
              <a:t>目录注释为</a:t>
            </a:r>
            <a:r>
              <a:rPr lang="en-US" altLang="zh-CN"/>
              <a:t>11</a:t>
            </a:r>
            <a:r>
              <a:rPr lang="zh-CN" altLang="en-US"/>
              <a:t>号微软雅黑</a:t>
            </a:r>
            <a:endParaRPr lang="zh-CN" altLang="en-US"/>
          </a:p>
        </p:txBody>
      </p:sp>
      <p:sp>
        <p:nvSpPr>
          <p:cNvPr id="27" name="内容占位符 19"/>
          <p:cNvSpPr>
            <a:spLocks noGrp="1"/>
          </p:cNvSpPr>
          <p:nvPr>
            <p:ph sz="quarter" idx="16" hasCustomPrompt="1"/>
          </p:nvPr>
        </p:nvSpPr>
        <p:spPr>
          <a:xfrm>
            <a:off x="2221672" y="4276771"/>
            <a:ext cx="2032000" cy="203133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1100" smtClean="0">
                <a:solidFill>
                  <a:sysClr val="windowText" lastClr="000000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20000"/>
              </a:lnSpc>
            </a:pPr>
            <a:r>
              <a:rPr lang="zh-CN" altLang="en-US"/>
              <a:t>目录注释为</a:t>
            </a:r>
            <a:r>
              <a:rPr lang="en-US" altLang="zh-CN"/>
              <a:t>11</a:t>
            </a:r>
            <a:r>
              <a:rPr lang="zh-CN" altLang="en-US"/>
              <a:t>号微软雅黑</a:t>
            </a:r>
            <a:endParaRPr lang="zh-CN" altLang="en-US"/>
          </a:p>
        </p:txBody>
      </p:sp>
      <p:sp>
        <p:nvSpPr>
          <p:cNvPr id="28" name="内容占位符 19"/>
          <p:cNvSpPr>
            <a:spLocks noGrp="1"/>
          </p:cNvSpPr>
          <p:nvPr>
            <p:ph sz="quarter" idx="17" hasCustomPrompt="1"/>
          </p:nvPr>
        </p:nvSpPr>
        <p:spPr>
          <a:xfrm>
            <a:off x="2221672" y="5269434"/>
            <a:ext cx="2032000" cy="203133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1100" smtClean="0">
                <a:solidFill>
                  <a:sysClr val="windowText" lastClr="000000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20000"/>
              </a:lnSpc>
            </a:pPr>
            <a:r>
              <a:rPr lang="zh-CN" altLang="en-US"/>
              <a:t>目录注释为</a:t>
            </a:r>
            <a:r>
              <a:rPr lang="en-US" altLang="zh-CN"/>
              <a:t>11</a:t>
            </a:r>
            <a:r>
              <a:rPr lang="zh-CN" altLang="en-US"/>
              <a:t>号微软雅黑</a:t>
            </a:r>
            <a:endParaRPr lang="zh-CN" altLang="en-US"/>
          </a:p>
        </p:txBody>
      </p:sp>
      <p:sp>
        <p:nvSpPr>
          <p:cNvPr id="31" name="图片占位符 30"/>
          <p:cNvSpPr>
            <a:spLocks noGrp="1"/>
          </p:cNvSpPr>
          <p:nvPr>
            <p:ph type="pic" sz="quarter" idx="18"/>
          </p:nvPr>
        </p:nvSpPr>
        <p:spPr>
          <a:xfrm>
            <a:off x="6564053" y="2764682"/>
            <a:ext cx="4908810" cy="280151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/>
          <p:cNvGrpSpPr/>
          <p:nvPr userDrawn="1"/>
        </p:nvGrpSpPr>
        <p:grpSpPr>
          <a:xfrm rot="16200000">
            <a:off x="291033" y="650195"/>
            <a:ext cx="383327" cy="67506"/>
            <a:chOff x="2013527" y="1616364"/>
            <a:chExt cx="576928" cy="101600"/>
          </a:xfrm>
        </p:grpSpPr>
        <p:sp>
          <p:nvSpPr>
            <p:cNvPr id="3" name="Oval 5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00528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Oval 52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00528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Oval 60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00528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Oval 61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00528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2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0052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600074" y="471581"/>
            <a:ext cx="10515600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588" y="1700808"/>
            <a:ext cx="12190411" cy="2664296"/>
          </a:xfrm>
          <a:prstGeom prst="rect">
            <a:avLst/>
          </a:prstGeom>
          <a:solidFill>
            <a:srgbClr val="005285"/>
          </a:solidFill>
        </p:spPr>
        <p:txBody>
          <a:bodyPr anchor="ctr"/>
          <a:lstStyle/>
          <a:p>
            <a:pPr algn="ctr"/>
          </a:p>
        </p:txBody>
      </p:sp>
      <p:grpSp>
        <p:nvGrpSpPr>
          <p:cNvPr id="19" name="组合 18"/>
          <p:cNvGrpSpPr/>
          <p:nvPr/>
        </p:nvGrpSpPr>
        <p:grpSpPr>
          <a:xfrm>
            <a:off x="3143672" y="2060848"/>
            <a:ext cx="5906242" cy="2016224"/>
            <a:chOff x="3143672" y="2060848"/>
            <a:chExt cx="5906242" cy="201622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3143672" y="2060848"/>
              <a:ext cx="0" cy="2016224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6096793" y="2060848"/>
              <a:ext cx="0" cy="2016224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9049914" y="2060848"/>
              <a:ext cx="0" cy="2016224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图片占位符 36"/>
          <p:cNvSpPr>
            <a:spLocks noGrp="1"/>
          </p:cNvSpPr>
          <p:nvPr>
            <p:ph type="pic" sz="quarter" idx="10"/>
          </p:nvPr>
        </p:nvSpPr>
        <p:spPr>
          <a:xfrm>
            <a:off x="1588" y="4365625"/>
            <a:ext cx="12190411" cy="24923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9" name="内容占位符 38"/>
          <p:cNvSpPr>
            <a:spLocks noGrp="1"/>
          </p:cNvSpPr>
          <p:nvPr>
            <p:ph sz="quarter" idx="11" hasCustomPrompt="1"/>
          </p:nvPr>
        </p:nvSpPr>
        <p:spPr>
          <a:xfrm>
            <a:off x="697033" y="2757844"/>
            <a:ext cx="2031325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b="1" smtClean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0" name="内容占位符 38"/>
          <p:cNvSpPr>
            <a:spLocks noGrp="1"/>
          </p:cNvSpPr>
          <p:nvPr>
            <p:ph sz="quarter" idx="12" hasCustomPrompt="1"/>
          </p:nvPr>
        </p:nvSpPr>
        <p:spPr>
          <a:xfrm>
            <a:off x="3648696" y="2757844"/>
            <a:ext cx="2031325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b="1" smtClean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1" name="内容占位符 38"/>
          <p:cNvSpPr>
            <a:spLocks noGrp="1"/>
          </p:cNvSpPr>
          <p:nvPr>
            <p:ph sz="quarter" idx="13" hasCustomPrompt="1"/>
          </p:nvPr>
        </p:nvSpPr>
        <p:spPr>
          <a:xfrm>
            <a:off x="6557691" y="2757844"/>
            <a:ext cx="2031325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b="1" smtClean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2" name="内容占位符 38"/>
          <p:cNvSpPr>
            <a:spLocks noGrp="1"/>
          </p:cNvSpPr>
          <p:nvPr>
            <p:ph sz="quarter" idx="14" hasCustomPrompt="1"/>
          </p:nvPr>
        </p:nvSpPr>
        <p:spPr>
          <a:xfrm>
            <a:off x="9466686" y="2757844"/>
            <a:ext cx="2031325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b="1" smtClean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5"/>
          </p:nvPr>
        </p:nvSpPr>
        <p:spPr>
          <a:xfrm>
            <a:off x="638692" y="3251546"/>
            <a:ext cx="214800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200" smtClean="0">
                <a:solidFill>
                  <a:schemeClr val="bg1"/>
                </a:solidFill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7" name="文本占位符 45"/>
          <p:cNvSpPr>
            <a:spLocks noGrp="1"/>
          </p:cNvSpPr>
          <p:nvPr>
            <p:ph type="body" sz="quarter" idx="16"/>
          </p:nvPr>
        </p:nvSpPr>
        <p:spPr>
          <a:xfrm>
            <a:off x="3547194" y="3251546"/>
            <a:ext cx="214800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200" smtClean="0">
                <a:solidFill>
                  <a:schemeClr val="bg1"/>
                </a:solidFill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8" name="文本占位符 45"/>
          <p:cNvSpPr>
            <a:spLocks noGrp="1"/>
          </p:cNvSpPr>
          <p:nvPr>
            <p:ph type="body" sz="quarter" idx="17"/>
          </p:nvPr>
        </p:nvSpPr>
        <p:spPr>
          <a:xfrm>
            <a:off x="6498388" y="3251546"/>
            <a:ext cx="214800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200" smtClean="0">
                <a:solidFill>
                  <a:schemeClr val="bg1"/>
                </a:solidFill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9" name="文本占位符 45"/>
          <p:cNvSpPr>
            <a:spLocks noGrp="1"/>
          </p:cNvSpPr>
          <p:nvPr>
            <p:ph type="body" sz="quarter" idx="18"/>
          </p:nvPr>
        </p:nvSpPr>
        <p:spPr>
          <a:xfrm>
            <a:off x="9408816" y="3251546"/>
            <a:ext cx="214800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200" smtClean="0">
                <a:solidFill>
                  <a:schemeClr val="bg1"/>
                </a:solidFill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图片占位符 2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-19131"/>
            <a:ext cx="12192000" cy="68580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18"/>
          <p:cNvSpPr/>
          <p:nvPr userDrawn="1"/>
        </p:nvSpPr>
        <p:spPr>
          <a:xfrm>
            <a:off x="-151102" y="2460337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+mn-ea"/>
            </a:endParaRPr>
          </a:p>
        </p:txBody>
      </p:sp>
      <p:sp>
        <p:nvSpPr>
          <p:cNvPr id="5" name="Oval 37"/>
          <p:cNvSpPr/>
          <p:nvPr userDrawn="1"/>
        </p:nvSpPr>
        <p:spPr>
          <a:xfrm>
            <a:off x="1649126" y="2460340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+mn-ea"/>
            </a:endParaRPr>
          </a:p>
        </p:txBody>
      </p:sp>
      <p:sp>
        <p:nvSpPr>
          <p:cNvPr id="6" name="Oval 38"/>
          <p:cNvSpPr/>
          <p:nvPr userDrawn="1"/>
        </p:nvSpPr>
        <p:spPr>
          <a:xfrm>
            <a:off x="749010" y="2460337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1" name="Oval 60"/>
          <p:cNvSpPr/>
          <p:nvPr userDrawn="1"/>
        </p:nvSpPr>
        <p:spPr>
          <a:xfrm>
            <a:off x="4929046" y="3002218"/>
            <a:ext cx="1819275" cy="1819275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2" name="Oval 65"/>
          <p:cNvSpPr/>
          <p:nvPr userDrawn="1"/>
        </p:nvSpPr>
        <p:spPr>
          <a:xfrm>
            <a:off x="3202661" y="1685237"/>
            <a:ext cx="813219" cy="81321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3" name="Oval 66"/>
          <p:cNvSpPr/>
          <p:nvPr userDrawn="1"/>
        </p:nvSpPr>
        <p:spPr>
          <a:xfrm>
            <a:off x="4064243" y="2352926"/>
            <a:ext cx="291059" cy="29105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4" name="Oval 67"/>
          <p:cNvSpPr/>
          <p:nvPr userDrawn="1"/>
        </p:nvSpPr>
        <p:spPr>
          <a:xfrm>
            <a:off x="5955228" y="5631346"/>
            <a:ext cx="452771" cy="45277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5" name="Oval 68"/>
          <p:cNvSpPr/>
          <p:nvPr userDrawn="1"/>
        </p:nvSpPr>
        <p:spPr>
          <a:xfrm>
            <a:off x="5627016" y="2580736"/>
            <a:ext cx="829133" cy="829133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6" name="Oval 69"/>
          <p:cNvSpPr/>
          <p:nvPr userDrawn="1"/>
        </p:nvSpPr>
        <p:spPr>
          <a:xfrm>
            <a:off x="6457262" y="5389907"/>
            <a:ext cx="291059" cy="29105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7" name="Oval 70"/>
          <p:cNvSpPr/>
          <p:nvPr userDrawn="1"/>
        </p:nvSpPr>
        <p:spPr>
          <a:xfrm>
            <a:off x="5421638" y="2340106"/>
            <a:ext cx="240461" cy="24046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956" y="299125"/>
            <a:ext cx="892927" cy="769649"/>
          </a:xfrm>
          <a:prstGeom prst="rect">
            <a:avLst/>
          </a:prstGeom>
        </p:spPr>
      </p:pic>
      <p:sp>
        <p:nvSpPr>
          <p:cNvPr id="25" name="标题 24"/>
          <p:cNvSpPr>
            <a:spLocks noGrp="1"/>
          </p:cNvSpPr>
          <p:nvPr>
            <p:ph type="title"/>
          </p:nvPr>
        </p:nvSpPr>
        <p:spPr>
          <a:xfrm>
            <a:off x="787412" y="3956340"/>
            <a:ext cx="449353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algn="ctr">
              <a:lnSpc>
                <a:spcPct val="100000"/>
              </a:lnSpc>
              <a:defRPr lang="zh-CN" altLang="en-US" sz="2800" b="1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 algn="ctr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7" name="内容占位符 26"/>
          <p:cNvSpPr>
            <a:spLocks noGrp="1"/>
          </p:cNvSpPr>
          <p:nvPr>
            <p:ph sz="quarter" idx="11"/>
          </p:nvPr>
        </p:nvSpPr>
        <p:spPr>
          <a:xfrm>
            <a:off x="1795760" y="4637056"/>
            <a:ext cx="264687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600" smtClean="0">
                <a:solidFill>
                  <a:srgbClr val="358FCB"/>
                </a:solidFill>
                <a:latin typeface="+mn-ea"/>
              </a:defRPr>
            </a:lvl1pPr>
          </a:lstStyle>
          <a:p>
            <a:pPr marL="0" lvl="0" algn="ctr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99869" y="5436867"/>
            <a:ext cx="813131" cy="355048"/>
          </a:xfrm>
          <a:prstGeom prst="rect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zh-CN" altLang="en-US" sz="1100">
                <a:solidFill>
                  <a:schemeClr val="lt1"/>
                </a:solidFill>
                <a:latin typeface="+mn-ea"/>
              </a:defRPr>
            </a:lvl1pPr>
          </a:lstStyle>
          <a:p>
            <a:pPr marL="0" lvl="0" algn="ctr"/>
            <a:r>
              <a:rPr lang="en-US" altLang="zh-CN"/>
              <a:t>01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/>
          <p:cNvGrpSpPr/>
          <p:nvPr userDrawn="1"/>
        </p:nvGrpSpPr>
        <p:grpSpPr>
          <a:xfrm rot="16200000">
            <a:off x="291033" y="650195"/>
            <a:ext cx="383327" cy="67506"/>
            <a:chOff x="2013527" y="1616364"/>
            <a:chExt cx="576928" cy="101600"/>
          </a:xfrm>
        </p:grpSpPr>
        <p:sp>
          <p:nvSpPr>
            <p:cNvPr id="3" name="Oval 5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00528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Oval 52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00528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Oval 60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00528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Oval 61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00528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2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0052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" name="标题 10"/>
          <p:cNvSpPr>
            <a:spLocks noGrp="1"/>
          </p:cNvSpPr>
          <p:nvPr>
            <p:ph type="title"/>
          </p:nvPr>
        </p:nvSpPr>
        <p:spPr>
          <a:xfrm>
            <a:off x="600074" y="471581"/>
            <a:ext cx="10515600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5"/>
          <p:cNvGrpSpPr/>
          <p:nvPr userDrawn="1"/>
        </p:nvGrpSpPr>
        <p:grpSpPr>
          <a:xfrm rot="16200000">
            <a:off x="291033" y="650195"/>
            <a:ext cx="383327" cy="67506"/>
            <a:chOff x="2013527" y="1616364"/>
            <a:chExt cx="576928" cy="101600"/>
          </a:xfrm>
        </p:grpSpPr>
        <p:sp>
          <p:nvSpPr>
            <p:cNvPr id="4" name="Oval 5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00528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Oval 52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00528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Oval 60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00528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1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00528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62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0052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" name="标题 10"/>
          <p:cNvSpPr>
            <a:spLocks noGrp="1"/>
          </p:cNvSpPr>
          <p:nvPr>
            <p:ph type="title"/>
          </p:nvPr>
        </p:nvSpPr>
        <p:spPr>
          <a:xfrm>
            <a:off x="600074" y="471581"/>
            <a:ext cx="10515600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9" name="图表占位符 28"/>
          <p:cNvSpPr>
            <a:spLocks noGrp="1"/>
          </p:cNvSpPr>
          <p:nvPr>
            <p:ph type="chart" sz="quarter" idx="10"/>
          </p:nvPr>
        </p:nvSpPr>
        <p:spPr>
          <a:xfrm>
            <a:off x="976834" y="2146954"/>
            <a:ext cx="3049722" cy="304972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0" name="图表占位符 28"/>
          <p:cNvSpPr>
            <a:spLocks noGrp="1"/>
          </p:cNvSpPr>
          <p:nvPr>
            <p:ph type="chart" sz="quarter" idx="11"/>
          </p:nvPr>
        </p:nvSpPr>
        <p:spPr>
          <a:xfrm>
            <a:off x="4532090" y="2146954"/>
            <a:ext cx="3049722" cy="304972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1" name="图表占位符 28"/>
          <p:cNvSpPr>
            <a:spLocks noGrp="1"/>
          </p:cNvSpPr>
          <p:nvPr>
            <p:ph type="chart" sz="quarter" idx="12"/>
          </p:nvPr>
        </p:nvSpPr>
        <p:spPr>
          <a:xfrm>
            <a:off x="8087346" y="2146954"/>
            <a:ext cx="3049722" cy="304972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/>
          <p:cNvGrpSpPr/>
          <p:nvPr userDrawn="1"/>
        </p:nvGrpSpPr>
        <p:grpSpPr>
          <a:xfrm rot="16200000">
            <a:off x="291033" y="650195"/>
            <a:ext cx="383327" cy="67506"/>
            <a:chOff x="2013527" y="1616364"/>
            <a:chExt cx="576928" cy="101600"/>
          </a:xfrm>
        </p:grpSpPr>
        <p:sp>
          <p:nvSpPr>
            <p:cNvPr id="3" name="Oval 5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00528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Oval 52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00528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Oval 60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00528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Oval 61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00528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2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0052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" name="标题 10"/>
          <p:cNvSpPr>
            <a:spLocks noGrp="1"/>
          </p:cNvSpPr>
          <p:nvPr>
            <p:ph type="title"/>
          </p:nvPr>
        </p:nvSpPr>
        <p:spPr>
          <a:xfrm>
            <a:off x="600074" y="471581"/>
            <a:ext cx="10515600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/>
          </a:p>
        </p:txBody>
      </p:sp>
      <p:cxnSp>
        <p:nvCxnSpPr>
          <p:cNvPr id="28" name="直接连接符 27"/>
          <p:cNvCxnSpPr/>
          <p:nvPr userDrawn="1"/>
        </p:nvCxnSpPr>
        <p:spPr>
          <a:xfrm>
            <a:off x="2761542" y="3310450"/>
            <a:ext cx="0" cy="1509964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/>
        </p:nvCxnSpPr>
        <p:spPr>
          <a:xfrm>
            <a:off x="5221410" y="3310450"/>
            <a:ext cx="0" cy="1509964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内容占位符 38"/>
          <p:cNvSpPr>
            <a:spLocks noGrp="1"/>
          </p:cNvSpPr>
          <p:nvPr>
            <p:ph sz="quarter" idx="11" hasCustomPrompt="1"/>
          </p:nvPr>
        </p:nvSpPr>
        <p:spPr>
          <a:xfrm>
            <a:off x="551303" y="3903282"/>
            <a:ext cx="2031325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b="1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31" name="文本占位符 45"/>
          <p:cNvSpPr>
            <a:spLocks noGrp="1"/>
          </p:cNvSpPr>
          <p:nvPr>
            <p:ph type="body" sz="quarter" idx="15"/>
          </p:nvPr>
        </p:nvSpPr>
        <p:spPr>
          <a:xfrm>
            <a:off x="492962" y="4396984"/>
            <a:ext cx="214800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2" name="内容占位符 38"/>
          <p:cNvSpPr>
            <a:spLocks noGrp="1"/>
          </p:cNvSpPr>
          <p:nvPr>
            <p:ph sz="quarter" idx="16" hasCustomPrompt="1"/>
          </p:nvPr>
        </p:nvSpPr>
        <p:spPr>
          <a:xfrm>
            <a:off x="2952831" y="3903282"/>
            <a:ext cx="2031325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b="1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33" name="文本占位符 45"/>
          <p:cNvSpPr>
            <a:spLocks noGrp="1"/>
          </p:cNvSpPr>
          <p:nvPr>
            <p:ph type="body" sz="quarter" idx="17"/>
          </p:nvPr>
        </p:nvSpPr>
        <p:spPr>
          <a:xfrm>
            <a:off x="2894490" y="4396984"/>
            <a:ext cx="214800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4" name="内容占位符 38"/>
          <p:cNvSpPr>
            <a:spLocks noGrp="1"/>
          </p:cNvSpPr>
          <p:nvPr>
            <p:ph sz="quarter" idx="18" hasCustomPrompt="1"/>
          </p:nvPr>
        </p:nvSpPr>
        <p:spPr>
          <a:xfrm>
            <a:off x="5354359" y="3903282"/>
            <a:ext cx="2031325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b="1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35" name="文本占位符 45"/>
          <p:cNvSpPr>
            <a:spLocks noGrp="1"/>
          </p:cNvSpPr>
          <p:nvPr>
            <p:ph type="body" sz="quarter" idx="19"/>
          </p:nvPr>
        </p:nvSpPr>
        <p:spPr>
          <a:xfrm>
            <a:off x="5296018" y="4396984"/>
            <a:ext cx="214800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表占位符 10"/>
          <p:cNvSpPr>
            <a:spLocks noGrp="1"/>
          </p:cNvSpPr>
          <p:nvPr>
            <p:ph type="chart" sz="quarter" idx="10"/>
          </p:nvPr>
        </p:nvSpPr>
        <p:spPr>
          <a:xfrm>
            <a:off x="2127693" y="1270001"/>
            <a:ext cx="8108506" cy="54212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35"/>
          <p:cNvGrpSpPr/>
          <p:nvPr userDrawn="1"/>
        </p:nvGrpSpPr>
        <p:grpSpPr>
          <a:xfrm rot="16200000">
            <a:off x="291033" y="650195"/>
            <a:ext cx="383327" cy="67506"/>
            <a:chOff x="2013527" y="1616364"/>
            <a:chExt cx="576928" cy="101600"/>
          </a:xfrm>
        </p:grpSpPr>
        <p:sp>
          <p:nvSpPr>
            <p:cNvPr id="3" name="Oval 5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00528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Oval 52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00528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Oval 60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00528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Oval 61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00528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2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0052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" name="标题 10"/>
          <p:cNvSpPr>
            <a:spLocks noGrp="1"/>
          </p:cNvSpPr>
          <p:nvPr>
            <p:ph type="title"/>
          </p:nvPr>
        </p:nvSpPr>
        <p:spPr>
          <a:xfrm>
            <a:off x="600074" y="471581"/>
            <a:ext cx="10515600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表占位符 28"/>
          <p:cNvSpPr>
            <a:spLocks noGrp="1"/>
          </p:cNvSpPr>
          <p:nvPr>
            <p:ph type="chart" sz="quarter" idx="12"/>
          </p:nvPr>
        </p:nvSpPr>
        <p:spPr>
          <a:xfrm>
            <a:off x="6064648" y="2042062"/>
            <a:ext cx="2232248" cy="198106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图表占位符 28"/>
          <p:cNvSpPr>
            <a:spLocks noGrp="1"/>
          </p:cNvSpPr>
          <p:nvPr>
            <p:ph type="chart" sz="quarter" idx="10"/>
          </p:nvPr>
        </p:nvSpPr>
        <p:spPr>
          <a:xfrm>
            <a:off x="1004112" y="2042062"/>
            <a:ext cx="2232248" cy="198106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表占位符 28"/>
          <p:cNvSpPr>
            <a:spLocks noGrp="1"/>
          </p:cNvSpPr>
          <p:nvPr>
            <p:ph type="chart" sz="quarter" idx="11"/>
          </p:nvPr>
        </p:nvSpPr>
        <p:spPr>
          <a:xfrm>
            <a:off x="3534380" y="2042062"/>
            <a:ext cx="2232248" cy="198106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4" name="图表占位符 28"/>
          <p:cNvSpPr>
            <a:spLocks noGrp="1"/>
          </p:cNvSpPr>
          <p:nvPr>
            <p:ph type="chart" sz="quarter" idx="13"/>
          </p:nvPr>
        </p:nvSpPr>
        <p:spPr>
          <a:xfrm>
            <a:off x="8594916" y="2042062"/>
            <a:ext cx="2232248" cy="198106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35"/>
          <p:cNvGrpSpPr/>
          <p:nvPr userDrawn="1"/>
        </p:nvGrpSpPr>
        <p:grpSpPr>
          <a:xfrm rot="16200000">
            <a:off x="291033" y="650195"/>
            <a:ext cx="383327" cy="67506"/>
            <a:chOff x="2013527" y="1616364"/>
            <a:chExt cx="576928" cy="101600"/>
          </a:xfrm>
        </p:grpSpPr>
        <p:sp>
          <p:nvSpPr>
            <p:cNvPr id="3" name="Oval 5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00528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Oval 52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00528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Oval 60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00528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Oval 61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00528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2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0052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" name="标题 10"/>
          <p:cNvSpPr>
            <a:spLocks noGrp="1"/>
          </p:cNvSpPr>
          <p:nvPr>
            <p:ph type="title"/>
          </p:nvPr>
        </p:nvSpPr>
        <p:spPr>
          <a:xfrm>
            <a:off x="600074" y="471581"/>
            <a:ext cx="10515600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/>
          </a:p>
        </p:txBody>
      </p:sp>
      <p:graphicFrame>
        <p:nvGraphicFramePr>
          <p:cNvPr id="9" name="图表 8"/>
          <p:cNvGraphicFramePr/>
          <p:nvPr userDrawn="1"/>
        </p:nvGraphicFramePr>
        <p:xfrm>
          <a:off x="1004393" y="2042061"/>
          <a:ext cx="2232248" cy="1981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图表 14"/>
          <p:cNvGraphicFramePr/>
          <p:nvPr userDrawn="1"/>
        </p:nvGraphicFramePr>
        <p:xfrm>
          <a:off x="8596040" y="2042061"/>
          <a:ext cx="2232248" cy="1981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内容占位符 38"/>
          <p:cNvSpPr>
            <a:spLocks noGrp="1"/>
          </p:cNvSpPr>
          <p:nvPr>
            <p:ph sz="quarter" idx="14" hasCustomPrompt="1"/>
          </p:nvPr>
        </p:nvSpPr>
        <p:spPr>
          <a:xfrm>
            <a:off x="1104855" y="4419845"/>
            <a:ext cx="2031325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b="1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26" name="文本占位符 45"/>
          <p:cNvSpPr>
            <a:spLocks noGrp="1"/>
          </p:cNvSpPr>
          <p:nvPr>
            <p:ph type="body" sz="quarter" idx="15"/>
          </p:nvPr>
        </p:nvSpPr>
        <p:spPr>
          <a:xfrm>
            <a:off x="1046515" y="4913547"/>
            <a:ext cx="214800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7" name="内容占位符 38"/>
          <p:cNvSpPr>
            <a:spLocks noGrp="1"/>
          </p:cNvSpPr>
          <p:nvPr>
            <p:ph sz="quarter" idx="16" hasCustomPrompt="1"/>
          </p:nvPr>
        </p:nvSpPr>
        <p:spPr>
          <a:xfrm>
            <a:off x="3634841" y="4419845"/>
            <a:ext cx="2031325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b="1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28" name="内容占位符 38"/>
          <p:cNvSpPr>
            <a:spLocks noGrp="1"/>
          </p:cNvSpPr>
          <p:nvPr>
            <p:ph sz="quarter" idx="17" hasCustomPrompt="1"/>
          </p:nvPr>
        </p:nvSpPr>
        <p:spPr>
          <a:xfrm>
            <a:off x="6164827" y="4419845"/>
            <a:ext cx="2031325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b="1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29" name="内容占位符 38"/>
          <p:cNvSpPr>
            <a:spLocks noGrp="1"/>
          </p:cNvSpPr>
          <p:nvPr>
            <p:ph sz="quarter" idx="18" hasCustomPrompt="1"/>
          </p:nvPr>
        </p:nvSpPr>
        <p:spPr>
          <a:xfrm>
            <a:off x="8694813" y="4419845"/>
            <a:ext cx="2031325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b="1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30" name="文本占位符 45"/>
          <p:cNvSpPr>
            <a:spLocks noGrp="1"/>
          </p:cNvSpPr>
          <p:nvPr>
            <p:ph type="body" sz="quarter" idx="19"/>
          </p:nvPr>
        </p:nvSpPr>
        <p:spPr>
          <a:xfrm>
            <a:off x="3576500" y="4913547"/>
            <a:ext cx="214800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1" name="文本占位符 45"/>
          <p:cNvSpPr>
            <a:spLocks noGrp="1"/>
          </p:cNvSpPr>
          <p:nvPr>
            <p:ph type="body" sz="quarter" idx="20"/>
          </p:nvPr>
        </p:nvSpPr>
        <p:spPr>
          <a:xfrm>
            <a:off x="6106485" y="4913547"/>
            <a:ext cx="214800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2" name="文本占位符 45"/>
          <p:cNvSpPr>
            <a:spLocks noGrp="1"/>
          </p:cNvSpPr>
          <p:nvPr>
            <p:ph type="body" sz="quarter" idx="21"/>
          </p:nvPr>
        </p:nvSpPr>
        <p:spPr>
          <a:xfrm>
            <a:off x="8636470" y="4913547"/>
            <a:ext cx="214800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图片占位符 32"/>
          <p:cNvSpPr>
            <a:spLocks noGrp="1"/>
          </p:cNvSpPr>
          <p:nvPr>
            <p:ph type="pic" sz="quarter" idx="10"/>
          </p:nvPr>
        </p:nvSpPr>
        <p:spPr>
          <a:xfrm>
            <a:off x="0" y="1265238"/>
            <a:ext cx="6816725" cy="50196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35"/>
          <p:cNvGrpSpPr/>
          <p:nvPr userDrawn="1"/>
        </p:nvGrpSpPr>
        <p:grpSpPr>
          <a:xfrm rot="16200000">
            <a:off x="291033" y="650195"/>
            <a:ext cx="383327" cy="67506"/>
            <a:chOff x="2013527" y="1616364"/>
            <a:chExt cx="576928" cy="101600"/>
          </a:xfrm>
        </p:grpSpPr>
        <p:sp>
          <p:nvSpPr>
            <p:cNvPr id="3" name="Oval 5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00528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Oval 52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00528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Oval 60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00528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Oval 61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00528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2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0052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" name="标题 10"/>
          <p:cNvSpPr>
            <a:spLocks noGrp="1"/>
          </p:cNvSpPr>
          <p:nvPr>
            <p:ph type="title"/>
          </p:nvPr>
        </p:nvSpPr>
        <p:spPr>
          <a:xfrm>
            <a:off x="600074" y="471581"/>
            <a:ext cx="10515600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/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7608168" y="2575771"/>
            <a:ext cx="3912320" cy="0"/>
          </a:xfrm>
          <a:prstGeom prst="line">
            <a:avLst/>
          </a:prstGeom>
          <a:ln w="3175" cap="rnd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>
            <a:off x="7608168" y="3866091"/>
            <a:ext cx="3912320" cy="0"/>
          </a:xfrm>
          <a:prstGeom prst="line">
            <a:avLst/>
          </a:prstGeom>
          <a:ln w="3175" cap="rnd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/>
        </p:nvCxnSpPr>
        <p:spPr>
          <a:xfrm>
            <a:off x="7608168" y="5156411"/>
            <a:ext cx="3912320" cy="0"/>
          </a:xfrm>
          <a:prstGeom prst="line">
            <a:avLst/>
          </a:prstGeom>
          <a:ln w="3175" cap="rnd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3935760" y="1265992"/>
            <a:ext cx="2880320" cy="5019675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</a:p>
        </p:txBody>
      </p:sp>
      <p:sp>
        <p:nvSpPr>
          <p:cNvPr id="27" name="任意多边形: 形状 53"/>
          <p:cNvSpPr/>
          <p:nvPr/>
        </p:nvSpPr>
        <p:spPr bwMode="auto">
          <a:xfrm>
            <a:off x="4367808" y="4297456"/>
            <a:ext cx="2016224" cy="2012936"/>
          </a:xfrm>
          <a:custGeom>
            <a:avLst/>
            <a:gdLst>
              <a:gd name="connsiteX0" fmla="*/ 139649 w 606580"/>
              <a:gd name="connsiteY0" fmla="*/ 323260 h 605592"/>
              <a:gd name="connsiteX1" fmla="*/ 274852 w 606580"/>
              <a:gd name="connsiteY1" fmla="*/ 323260 h 605592"/>
              <a:gd name="connsiteX2" fmla="*/ 274852 w 606580"/>
              <a:gd name="connsiteY2" fmla="*/ 349440 h 605592"/>
              <a:gd name="connsiteX3" fmla="*/ 139649 w 606580"/>
              <a:gd name="connsiteY3" fmla="*/ 349440 h 605592"/>
              <a:gd name="connsiteX4" fmla="*/ 66294 w 606580"/>
              <a:gd name="connsiteY4" fmla="*/ 26233 h 605592"/>
              <a:gd name="connsiteX5" fmla="*/ 66294 w 606580"/>
              <a:gd name="connsiteY5" fmla="*/ 375703 h 605592"/>
              <a:gd name="connsiteX6" fmla="*/ 540286 w 606580"/>
              <a:gd name="connsiteY6" fmla="*/ 375703 h 605592"/>
              <a:gd name="connsiteX7" fmla="*/ 540286 w 606580"/>
              <a:gd name="connsiteY7" fmla="*/ 26233 h 605592"/>
              <a:gd name="connsiteX8" fmla="*/ 39925 w 606580"/>
              <a:gd name="connsiteY8" fmla="*/ 0 h 605592"/>
              <a:gd name="connsiteX9" fmla="*/ 566655 w 606580"/>
              <a:gd name="connsiteY9" fmla="*/ 0 h 605592"/>
              <a:gd name="connsiteX10" fmla="*/ 566655 w 606580"/>
              <a:gd name="connsiteY10" fmla="*/ 375703 h 605592"/>
              <a:gd name="connsiteX11" fmla="*/ 606580 w 606580"/>
              <a:gd name="connsiteY11" fmla="*/ 375703 h 605592"/>
              <a:gd name="connsiteX12" fmla="*/ 606580 w 606580"/>
              <a:gd name="connsiteY12" fmla="*/ 401936 h 605592"/>
              <a:gd name="connsiteX13" fmla="*/ 373716 w 606580"/>
              <a:gd name="connsiteY13" fmla="*/ 401936 h 605592"/>
              <a:gd name="connsiteX14" fmla="*/ 413269 w 606580"/>
              <a:gd name="connsiteY14" fmla="*/ 600587 h 605592"/>
              <a:gd name="connsiteX15" fmla="*/ 387364 w 606580"/>
              <a:gd name="connsiteY15" fmla="*/ 605592 h 605592"/>
              <a:gd name="connsiteX16" fmla="*/ 346790 w 606580"/>
              <a:gd name="connsiteY16" fmla="*/ 401936 h 605592"/>
              <a:gd name="connsiteX17" fmla="*/ 316521 w 606580"/>
              <a:gd name="connsiteY17" fmla="*/ 401936 h 605592"/>
              <a:gd name="connsiteX18" fmla="*/ 316521 w 606580"/>
              <a:gd name="connsiteY18" fmla="*/ 551828 h 605592"/>
              <a:gd name="connsiteX19" fmla="*/ 290059 w 606580"/>
              <a:gd name="connsiteY19" fmla="*/ 551828 h 605592"/>
              <a:gd name="connsiteX20" fmla="*/ 290059 w 606580"/>
              <a:gd name="connsiteY20" fmla="*/ 401936 h 605592"/>
              <a:gd name="connsiteX21" fmla="*/ 247163 w 606580"/>
              <a:gd name="connsiteY21" fmla="*/ 401936 h 605592"/>
              <a:gd name="connsiteX22" fmla="*/ 206588 w 606580"/>
              <a:gd name="connsiteY22" fmla="*/ 605592 h 605592"/>
              <a:gd name="connsiteX23" fmla="*/ 180591 w 606580"/>
              <a:gd name="connsiteY23" fmla="*/ 600494 h 605592"/>
              <a:gd name="connsiteX24" fmla="*/ 220237 w 606580"/>
              <a:gd name="connsiteY24" fmla="*/ 401936 h 605592"/>
              <a:gd name="connsiteX25" fmla="*/ 0 w 606580"/>
              <a:gd name="connsiteY25" fmla="*/ 401936 h 605592"/>
              <a:gd name="connsiteX26" fmla="*/ 0 w 606580"/>
              <a:gd name="connsiteY26" fmla="*/ 375703 h 605592"/>
              <a:gd name="connsiteX27" fmla="*/ 39925 w 606580"/>
              <a:gd name="connsiteY27" fmla="*/ 375703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580" h="605592">
                <a:moveTo>
                  <a:pt x="139649" y="323260"/>
                </a:moveTo>
                <a:lnTo>
                  <a:pt x="274852" y="323260"/>
                </a:lnTo>
                <a:lnTo>
                  <a:pt x="274852" y="349440"/>
                </a:lnTo>
                <a:lnTo>
                  <a:pt x="139649" y="349440"/>
                </a:lnTo>
                <a:close/>
                <a:moveTo>
                  <a:pt x="66294" y="26233"/>
                </a:moveTo>
                <a:lnTo>
                  <a:pt x="66294" y="375703"/>
                </a:lnTo>
                <a:lnTo>
                  <a:pt x="540286" y="375703"/>
                </a:lnTo>
                <a:lnTo>
                  <a:pt x="540286" y="26233"/>
                </a:lnTo>
                <a:close/>
                <a:moveTo>
                  <a:pt x="39925" y="0"/>
                </a:moveTo>
                <a:lnTo>
                  <a:pt x="566655" y="0"/>
                </a:lnTo>
                <a:lnTo>
                  <a:pt x="566655" y="375703"/>
                </a:lnTo>
                <a:lnTo>
                  <a:pt x="606580" y="375703"/>
                </a:lnTo>
                <a:lnTo>
                  <a:pt x="606580" y="401936"/>
                </a:lnTo>
                <a:lnTo>
                  <a:pt x="373716" y="401936"/>
                </a:lnTo>
                <a:lnTo>
                  <a:pt x="413269" y="600587"/>
                </a:lnTo>
                <a:lnTo>
                  <a:pt x="387364" y="605592"/>
                </a:lnTo>
                <a:lnTo>
                  <a:pt x="346790" y="401936"/>
                </a:lnTo>
                <a:lnTo>
                  <a:pt x="316521" y="401936"/>
                </a:lnTo>
                <a:lnTo>
                  <a:pt x="316521" y="551828"/>
                </a:lnTo>
                <a:lnTo>
                  <a:pt x="290059" y="551828"/>
                </a:lnTo>
                <a:lnTo>
                  <a:pt x="290059" y="401936"/>
                </a:lnTo>
                <a:lnTo>
                  <a:pt x="247163" y="401936"/>
                </a:lnTo>
                <a:lnTo>
                  <a:pt x="206588" y="605592"/>
                </a:lnTo>
                <a:lnTo>
                  <a:pt x="180591" y="600494"/>
                </a:lnTo>
                <a:lnTo>
                  <a:pt x="220237" y="401936"/>
                </a:lnTo>
                <a:lnTo>
                  <a:pt x="0" y="401936"/>
                </a:lnTo>
                <a:lnTo>
                  <a:pt x="0" y="375703"/>
                </a:lnTo>
                <a:lnTo>
                  <a:pt x="39925" y="3757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4" name="内容占位符 38"/>
          <p:cNvSpPr>
            <a:spLocks noGrp="1"/>
          </p:cNvSpPr>
          <p:nvPr>
            <p:ph sz="quarter" idx="14" hasCustomPrompt="1"/>
          </p:nvPr>
        </p:nvSpPr>
        <p:spPr>
          <a:xfrm>
            <a:off x="4352707" y="2482184"/>
            <a:ext cx="2031325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b="1" smtClean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35" name="文本占位符 45"/>
          <p:cNvSpPr>
            <a:spLocks noGrp="1"/>
          </p:cNvSpPr>
          <p:nvPr>
            <p:ph type="body" sz="quarter" idx="15"/>
          </p:nvPr>
        </p:nvSpPr>
        <p:spPr>
          <a:xfrm>
            <a:off x="4294367" y="2975886"/>
            <a:ext cx="214800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200" smtClean="0">
                <a:solidFill>
                  <a:schemeClr val="bg1"/>
                </a:solidFill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6" name="内容占位符 38"/>
          <p:cNvSpPr>
            <a:spLocks noGrp="1"/>
          </p:cNvSpPr>
          <p:nvPr>
            <p:ph sz="quarter" idx="16" hasCustomPrompt="1"/>
          </p:nvPr>
        </p:nvSpPr>
        <p:spPr>
          <a:xfrm>
            <a:off x="8534102" y="1557435"/>
            <a:ext cx="2031325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800" b="1" smtClean="0">
                <a:solidFill>
                  <a:schemeClr val="accent1"/>
                </a:solidFill>
              </a:defRPr>
            </a:lvl1pPr>
          </a:lstStyle>
          <a:p>
            <a:pPr marL="0" lvl="0" algn="ctr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37" name="文本占位符 45"/>
          <p:cNvSpPr>
            <a:spLocks noGrp="1"/>
          </p:cNvSpPr>
          <p:nvPr>
            <p:ph type="body" sz="quarter" idx="17"/>
          </p:nvPr>
        </p:nvSpPr>
        <p:spPr>
          <a:xfrm>
            <a:off x="8534102" y="2051137"/>
            <a:ext cx="214800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8" name="内容占位符 38"/>
          <p:cNvSpPr>
            <a:spLocks noGrp="1"/>
          </p:cNvSpPr>
          <p:nvPr>
            <p:ph sz="quarter" idx="18" hasCustomPrompt="1"/>
          </p:nvPr>
        </p:nvSpPr>
        <p:spPr>
          <a:xfrm>
            <a:off x="8534102" y="2801276"/>
            <a:ext cx="2031325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800" b="1" smtClean="0">
                <a:solidFill>
                  <a:schemeClr val="accent2"/>
                </a:solidFill>
              </a:defRPr>
            </a:lvl1pPr>
          </a:lstStyle>
          <a:p>
            <a:pPr marL="0" lvl="0" algn="ctr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39" name="文本占位符 45"/>
          <p:cNvSpPr>
            <a:spLocks noGrp="1"/>
          </p:cNvSpPr>
          <p:nvPr>
            <p:ph type="body" sz="quarter" idx="19"/>
          </p:nvPr>
        </p:nvSpPr>
        <p:spPr>
          <a:xfrm>
            <a:off x="8534102" y="3294978"/>
            <a:ext cx="214800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0" name="内容占位符 38"/>
          <p:cNvSpPr>
            <a:spLocks noGrp="1"/>
          </p:cNvSpPr>
          <p:nvPr>
            <p:ph sz="quarter" idx="20" hasCustomPrompt="1"/>
          </p:nvPr>
        </p:nvSpPr>
        <p:spPr>
          <a:xfrm>
            <a:off x="8534102" y="4032098"/>
            <a:ext cx="2031325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800" b="1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1" name="文本占位符 45"/>
          <p:cNvSpPr>
            <a:spLocks noGrp="1"/>
          </p:cNvSpPr>
          <p:nvPr>
            <p:ph type="body" sz="quarter" idx="21"/>
          </p:nvPr>
        </p:nvSpPr>
        <p:spPr>
          <a:xfrm>
            <a:off x="8534102" y="4525800"/>
            <a:ext cx="214800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2" name="内容占位符 38"/>
          <p:cNvSpPr>
            <a:spLocks noGrp="1"/>
          </p:cNvSpPr>
          <p:nvPr>
            <p:ph sz="quarter" idx="22" hasCustomPrompt="1"/>
          </p:nvPr>
        </p:nvSpPr>
        <p:spPr>
          <a:xfrm>
            <a:off x="8534102" y="5288425"/>
            <a:ext cx="2031325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800" b="1" smtClean="0">
                <a:solidFill>
                  <a:schemeClr val="accent4"/>
                </a:solidFill>
              </a:defRPr>
            </a:lvl1pPr>
          </a:lstStyle>
          <a:p>
            <a:pPr marL="0" lvl="0" algn="ctr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3" name="文本占位符 45"/>
          <p:cNvSpPr>
            <a:spLocks noGrp="1"/>
          </p:cNvSpPr>
          <p:nvPr>
            <p:ph type="body" sz="quarter" idx="23"/>
          </p:nvPr>
        </p:nvSpPr>
        <p:spPr>
          <a:xfrm>
            <a:off x="8534102" y="5782127"/>
            <a:ext cx="214800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/>
          <p:cNvGrpSpPr/>
          <p:nvPr userDrawn="1"/>
        </p:nvGrpSpPr>
        <p:grpSpPr>
          <a:xfrm rot="16200000">
            <a:off x="291033" y="650195"/>
            <a:ext cx="383327" cy="67506"/>
            <a:chOff x="2013527" y="1616364"/>
            <a:chExt cx="576928" cy="101600"/>
          </a:xfrm>
        </p:grpSpPr>
        <p:sp>
          <p:nvSpPr>
            <p:cNvPr id="3" name="Oval 5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00528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Oval 52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00528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Oval 60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00528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Oval 61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00528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2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0052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" name="标题 10"/>
          <p:cNvSpPr>
            <a:spLocks noGrp="1"/>
          </p:cNvSpPr>
          <p:nvPr>
            <p:ph type="title"/>
          </p:nvPr>
        </p:nvSpPr>
        <p:spPr>
          <a:xfrm>
            <a:off x="600074" y="471581"/>
            <a:ext cx="10515600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5" name="内容占位符 38"/>
          <p:cNvSpPr>
            <a:spLocks noGrp="1"/>
          </p:cNvSpPr>
          <p:nvPr>
            <p:ph sz="quarter" idx="16" hasCustomPrompt="1"/>
          </p:nvPr>
        </p:nvSpPr>
        <p:spPr>
          <a:xfrm>
            <a:off x="1736244" y="4412986"/>
            <a:ext cx="2031325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800" b="1" smtClean="0">
                <a:solidFill>
                  <a:schemeClr val="accent1"/>
                </a:solidFill>
              </a:defRPr>
            </a:lvl1pPr>
          </a:lstStyle>
          <a:p>
            <a:pPr marL="0" lvl="0" algn="ctr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36" name="文本占位符 45"/>
          <p:cNvSpPr>
            <a:spLocks noGrp="1"/>
          </p:cNvSpPr>
          <p:nvPr>
            <p:ph type="body" sz="quarter" idx="17"/>
          </p:nvPr>
        </p:nvSpPr>
        <p:spPr>
          <a:xfrm>
            <a:off x="1736244" y="4906688"/>
            <a:ext cx="214800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7" name="内容占位符 38"/>
          <p:cNvSpPr>
            <a:spLocks noGrp="1"/>
          </p:cNvSpPr>
          <p:nvPr>
            <p:ph sz="quarter" idx="18" hasCustomPrompt="1"/>
          </p:nvPr>
        </p:nvSpPr>
        <p:spPr>
          <a:xfrm>
            <a:off x="5377093" y="4412986"/>
            <a:ext cx="2031325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800" b="1" smtClean="0">
                <a:solidFill>
                  <a:schemeClr val="accent1"/>
                </a:solidFill>
              </a:defRPr>
            </a:lvl1pPr>
          </a:lstStyle>
          <a:p>
            <a:pPr marL="0" lvl="0" algn="ctr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38" name="文本占位符 45"/>
          <p:cNvSpPr>
            <a:spLocks noGrp="1"/>
          </p:cNvSpPr>
          <p:nvPr>
            <p:ph type="body" sz="quarter" idx="19"/>
          </p:nvPr>
        </p:nvSpPr>
        <p:spPr>
          <a:xfrm>
            <a:off x="5377093" y="4906688"/>
            <a:ext cx="214800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9" name="内容占位符 38"/>
          <p:cNvSpPr>
            <a:spLocks noGrp="1"/>
          </p:cNvSpPr>
          <p:nvPr>
            <p:ph sz="quarter" idx="20" hasCustomPrompt="1"/>
          </p:nvPr>
        </p:nvSpPr>
        <p:spPr>
          <a:xfrm>
            <a:off x="9025703" y="4412986"/>
            <a:ext cx="2031325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800" b="1" smtClean="0">
                <a:solidFill>
                  <a:schemeClr val="accent1"/>
                </a:solidFill>
              </a:defRPr>
            </a:lvl1pPr>
          </a:lstStyle>
          <a:p>
            <a:pPr marL="0" lvl="0" algn="ctr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0" name="文本占位符 45"/>
          <p:cNvSpPr>
            <a:spLocks noGrp="1"/>
          </p:cNvSpPr>
          <p:nvPr>
            <p:ph type="body" sz="quarter" idx="21"/>
          </p:nvPr>
        </p:nvSpPr>
        <p:spPr>
          <a:xfrm>
            <a:off x="9025703" y="4906688"/>
            <a:ext cx="214800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2" name="图片占位符 41"/>
          <p:cNvSpPr>
            <a:spLocks noGrp="1"/>
          </p:cNvSpPr>
          <p:nvPr>
            <p:ph type="pic" sz="quarter" idx="22"/>
          </p:nvPr>
        </p:nvSpPr>
        <p:spPr>
          <a:xfrm>
            <a:off x="751341" y="1700808"/>
            <a:ext cx="3313285" cy="2376264"/>
          </a:xfrm>
          <a:prstGeom prst="snip1Rect">
            <a:avLst>
              <a:gd name="adj" fmla="val 28094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3" name="图片占位符 41"/>
          <p:cNvSpPr>
            <a:spLocks noGrp="1"/>
          </p:cNvSpPr>
          <p:nvPr>
            <p:ph type="pic" sz="quarter" idx="23"/>
          </p:nvPr>
        </p:nvSpPr>
        <p:spPr>
          <a:xfrm>
            <a:off x="4407725" y="1700808"/>
            <a:ext cx="3313285" cy="2376264"/>
          </a:xfrm>
          <a:prstGeom prst="snip1Rect">
            <a:avLst>
              <a:gd name="adj" fmla="val 28094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4" name="图片占位符 41"/>
          <p:cNvSpPr>
            <a:spLocks noGrp="1"/>
          </p:cNvSpPr>
          <p:nvPr>
            <p:ph type="pic" sz="quarter" idx="24"/>
          </p:nvPr>
        </p:nvSpPr>
        <p:spPr>
          <a:xfrm>
            <a:off x="8064568" y="1700808"/>
            <a:ext cx="3313285" cy="2376264"/>
          </a:xfrm>
          <a:prstGeom prst="snip1Rect">
            <a:avLst>
              <a:gd name="adj" fmla="val 28094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图片占位符 31"/>
          <p:cNvSpPr>
            <a:spLocks noGrp="1"/>
          </p:cNvSpPr>
          <p:nvPr>
            <p:ph type="pic" sz="quarter" idx="10"/>
          </p:nvPr>
        </p:nvSpPr>
        <p:spPr>
          <a:xfrm>
            <a:off x="365125" y="1350964"/>
            <a:ext cx="11452225" cy="173807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65124" y="1350964"/>
            <a:ext cx="11460163" cy="538364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txBody>
          <a:bodyPr wrap="none" lIns="91412" tIns="45700" rIns="91412" bIns="45700" anchor="ctr" anchorCtr="1">
            <a:normAutofit/>
          </a:bodyPr>
          <a:lstStyle/>
          <a:p>
            <a:pPr>
              <a:buSzPct val="25000"/>
            </a:pP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3" name="标题 32"/>
          <p:cNvSpPr>
            <a:spLocks noGrp="1"/>
          </p:cNvSpPr>
          <p:nvPr>
            <p:ph type="title"/>
          </p:nvPr>
        </p:nvSpPr>
        <p:spPr>
          <a:xfrm>
            <a:off x="3671118" y="1435480"/>
            <a:ext cx="4849765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gradFill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435160" y="251636"/>
            <a:ext cx="3401344" cy="405376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213203" cy="398803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grpSp>
        <p:nvGrpSpPr>
          <p:cNvPr id="3" name="Group 35"/>
          <p:cNvGrpSpPr/>
          <p:nvPr userDrawn="1"/>
        </p:nvGrpSpPr>
        <p:grpSpPr>
          <a:xfrm rot="16200000">
            <a:off x="487803" y="538512"/>
            <a:ext cx="383327" cy="67506"/>
            <a:chOff x="2013527" y="1616364"/>
            <a:chExt cx="576928" cy="101600"/>
          </a:xfrm>
        </p:grpSpPr>
        <p:sp>
          <p:nvSpPr>
            <p:cNvPr id="4" name="Oval 5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00528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Oval 52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00528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Oval 60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00528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1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00528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62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0052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9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>
              <a:sym typeface="+mn-ea"/>
            </a:endParaRP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10795000" y="0"/>
            <a:ext cx="1104900" cy="127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50" y="2237108"/>
            <a:ext cx="892927" cy="769649"/>
          </a:xfrm>
          <a:prstGeom prst="rect">
            <a:avLst/>
          </a:prstGeom>
        </p:spPr>
      </p:pic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293350" y="3324496"/>
            <a:ext cx="661545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lnSpc>
                <a:spcPct val="100000"/>
              </a:lnSpc>
              <a:defRPr lang="zh-CN" altLang="en-US">
                <a:solidFill>
                  <a:srgbClr val="005285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/>
              <a:t>模板标题</a:t>
            </a:r>
            <a:r>
              <a:rPr lang="en-US" altLang="zh-CN"/>
              <a:t>44</a:t>
            </a:r>
            <a:r>
              <a:rPr lang="zh-CN" altLang="en-US"/>
              <a:t>号微软雅黑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8" Type="http://schemas.openxmlformats.org/officeDocument/2006/relationships/theme" Target="../theme/theme2.xml"/><Relationship Id="rId17" Type="http://schemas.openxmlformats.org/officeDocument/2006/relationships/image" Target="../media/image1.png"/><Relationship Id="rId1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956" y="299125"/>
            <a:ext cx="892927" cy="769649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8283710" y="4377610"/>
            <a:ext cx="5460325" cy="4308115"/>
            <a:chOff x="8283710" y="4377610"/>
            <a:chExt cx="5460325" cy="4308115"/>
          </a:xfrm>
        </p:grpSpPr>
        <p:sp>
          <p:nvSpPr>
            <p:cNvPr id="10" name="椭圆 25"/>
            <p:cNvSpPr>
              <a:spLocks noChangeArrowheads="1"/>
            </p:cNvSpPr>
            <p:nvPr/>
          </p:nvSpPr>
          <p:spPr bwMode="auto">
            <a:xfrm rot="16200000" flipH="1">
              <a:off x="12137851" y="7976229"/>
              <a:ext cx="708583" cy="710410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39"/>
            <p:cNvSpPr>
              <a:spLocks noChangeArrowheads="1"/>
            </p:cNvSpPr>
            <p:nvPr/>
          </p:nvSpPr>
          <p:spPr bwMode="auto">
            <a:xfrm rot="16200000" flipH="1">
              <a:off x="11146199" y="4558636"/>
              <a:ext cx="538742" cy="5350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椭圆 45"/>
            <p:cNvSpPr>
              <a:spLocks noChangeArrowheads="1"/>
            </p:cNvSpPr>
            <p:nvPr/>
          </p:nvSpPr>
          <p:spPr bwMode="auto">
            <a:xfrm rot="16200000" flipH="1">
              <a:off x="11417396" y="7398222"/>
              <a:ext cx="261153" cy="26115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椭圆 24"/>
            <p:cNvSpPr>
              <a:spLocks noChangeArrowheads="1"/>
            </p:cNvSpPr>
            <p:nvPr/>
          </p:nvSpPr>
          <p:spPr bwMode="auto">
            <a:xfrm rot="16200000" flipH="1">
              <a:off x="11872132" y="4379437"/>
              <a:ext cx="1873729" cy="1870076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" name="椭圆 45"/>
            <p:cNvSpPr>
              <a:spLocks noChangeArrowheads="1"/>
            </p:cNvSpPr>
            <p:nvPr/>
          </p:nvSpPr>
          <p:spPr bwMode="auto">
            <a:xfrm rot="16200000" flipH="1">
              <a:off x="11875784" y="5778342"/>
              <a:ext cx="1627186" cy="1627186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" name="椭圆 45"/>
            <p:cNvSpPr>
              <a:spLocks noChangeArrowheads="1"/>
            </p:cNvSpPr>
            <p:nvPr/>
          </p:nvSpPr>
          <p:spPr bwMode="auto">
            <a:xfrm rot="16200000" flipH="1">
              <a:off x="11416483" y="5790212"/>
              <a:ext cx="284894" cy="28672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2" name="椭圆 45"/>
            <p:cNvSpPr>
              <a:spLocks noChangeArrowheads="1"/>
            </p:cNvSpPr>
            <p:nvPr/>
          </p:nvSpPr>
          <p:spPr bwMode="auto">
            <a:xfrm rot="16200000" flipH="1">
              <a:off x="12556061" y="7207380"/>
              <a:ext cx="642839" cy="644666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" name="椭圆 44"/>
            <p:cNvSpPr>
              <a:spLocks noChangeArrowheads="1"/>
            </p:cNvSpPr>
            <p:nvPr/>
          </p:nvSpPr>
          <p:spPr bwMode="auto">
            <a:xfrm flipH="1">
              <a:off x="11444457" y="5463782"/>
              <a:ext cx="504825" cy="503237"/>
            </a:xfrm>
            <a:prstGeom prst="ellipse">
              <a:avLst/>
            </a:prstGeom>
            <a:solidFill>
              <a:srgbClr val="88D0E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4" name="椭圆 23"/>
            <p:cNvSpPr>
              <a:spLocks noChangeArrowheads="1"/>
            </p:cNvSpPr>
            <p:nvPr/>
          </p:nvSpPr>
          <p:spPr bwMode="auto">
            <a:xfrm flipH="1">
              <a:off x="8283710" y="7141218"/>
              <a:ext cx="617537" cy="617537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" name="椭圆 45"/>
            <p:cNvSpPr>
              <a:spLocks noChangeArrowheads="1"/>
            </p:cNvSpPr>
            <p:nvPr/>
          </p:nvSpPr>
          <p:spPr bwMode="auto">
            <a:xfrm flipH="1">
              <a:off x="9077810" y="6486721"/>
              <a:ext cx="227012" cy="22701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" name="椭圆 24"/>
            <p:cNvSpPr>
              <a:spLocks noChangeArrowheads="1"/>
            </p:cNvSpPr>
            <p:nvPr/>
          </p:nvSpPr>
          <p:spPr bwMode="auto">
            <a:xfrm flipH="1">
              <a:off x="10413223" y="6425880"/>
              <a:ext cx="1630363" cy="1625600"/>
            </a:xfrm>
            <a:prstGeom prst="ellipse">
              <a:avLst/>
            </a:prstGeom>
            <a:solidFill>
              <a:srgbClr val="005285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" name="椭圆 45"/>
            <p:cNvSpPr>
              <a:spLocks noChangeArrowheads="1"/>
            </p:cNvSpPr>
            <p:nvPr/>
          </p:nvSpPr>
          <p:spPr bwMode="auto">
            <a:xfrm flipH="1">
              <a:off x="9439760" y="6504183"/>
              <a:ext cx="1414462" cy="1414463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8" name="椭圆 44"/>
            <p:cNvSpPr>
              <a:spLocks noChangeArrowheads="1"/>
            </p:cNvSpPr>
            <p:nvPr/>
          </p:nvSpPr>
          <p:spPr bwMode="auto">
            <a:xfrm flipH="1">
              <a:off x="11428897" y="6132708"/>
              <a:ext cx="862013" cy="858838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椭圆 44"/>
            <p:cNvSpPr>
              <a:spLocks noChangeArrowheads="1"/>
            </p:cNvSpPr>
            <p:nvPr/>
          </p:nvSpPr>
          <p:spPr bwMode="auto">
            <a:xfrm flipH="1">
              <a:off x="10604985" y="6032696"/>
              <a:ext cx="1157287" cy="1155700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" name="椭圆 45"/>
            <p:cNvSpPr>
              <a:spLocks noChangeArrowheads="1"/>
            </p:cNvSpPr>
            <p:nvPr/>
          </p:nvSpPr>
          <p:spPr bwMode="auto">
            <a:xfrm flipH="1">
              <a:off x="10593872" y="6104133"/>
              <a:ext cx="247650" cy="249238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" name="椭圆 45"/>
            <p:cNvSpPr>
              <a:spLocks noChangeArrowheads="1"/>
            </p:cNvSpPr>
            <p:nvPr/>
          </p:nvSpPr>
          <p:spPr bwMode="auto">
            <a:xfrm flipH="1">
              <a:off x="9050822" y="7094733"/>
              <a:ext cx="560388" cy="560388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2" name="组合 31"/>
          <p:cNvGrpSpPr/>
          <p:nvPr userDrawn="1"/>
        </p:nvGrpSpPr>
        <p:grpSpPr>
          <a:xfrm rot="10394040">
            <a:off x="-1843781" y="-2154058"/>
            <a:ext cx="5460325" cy="4308115"/>
            <a:chOff x="8283710" y="4377610"/>
            <a:chExt cx="5460325" cy="4308115"/>
          </a:xfrm>
        </p:grpSpPr>
        <p:sp>
          <p:nvSpPr>
            <p:cNvPr id="33" name="椭圆 25"/>
            <p:cNvSpPr>
              <a:spLocks noChangeArrowheads="1"/>
            </p:cNvSpPr>
            <p:nvPr/>
          </p:nvSpPr>
          <p:spPr bwMode="auto">
            <a:xfrm rot="16200000" flipH="1">
              <a:off x="12137851" y="7976229"/>
              <a:ext cx="708583" cy="710410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4" name="椭圆 39"/>
            <p:cNvSpPr>
              <a:spLocks noChangeArrowheads="1"/>
            </p:cNvSpPr>
            <p:nvPr/>
          </p:nvSpPr>
          <p:spPr bwMode="auto">
            <a:xfrm rot="16200000" flipH="1">
              <a:off x="11728124" y="4765595"/>
              <a:ext cx="538742" cy="5350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5" name="椭圆 45"/>
            <p:cNvSpPr>
              <a:spLocks noChangeArrowheads="1"/>
            </p:cNvSpPr>
            <p:nvPr/>
          </p:nvSpPr>
          <p:spPr bwMode="auto">
            <a:xfrm rot="16200000" flipH="1">
              <a:off x="11417396" y="7398222"/>
              <a:ext cx="261153" cy="26115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" name="椭圆 24"/>
            <p:cNvSpPr>
              <a:spLocks noChangeArrowheads="1"/>
            </p:cNvSpPr>
            <p:nvPr/>
          </p:nvSpPr>
          <p:spPr bwMode="auto">
            <a:xfrm rot="16200000" flipH="1">
              <a:off x="11872132" y="4379437"/>
              <a:ext cx="1873729" cy="1870076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7" name="椭圆 45"/>
            <p:cNvSpPr>
              <a:spLocks noChangeArrowheads="1"/>
            </p:cNvSpPr>
            <p:nvPr/>
          </p:nvSpPr>
          <p:spPr bwMode="auto">
            <a:xfrm rot="16200000" flipH="1">
              <a:off x="11875784" y="5778342"/>
              <a:ext cx="1627186" cy="1627186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8" name="椭圆 45"/>
            <p:cNvSpPr>
              <a:spLocks noChangeArrowheads="1"/>
            </p:cNvSpPr>
            <p:nvPr/>
          </p:nvSpPr>
          <p:spPr bwMode="auto">
            <a:xfrm rot="16200000" flipH="1">
              <a:off x="11416483" y="5790212"/>
              <a:ext cx="284894" cy="28672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9" name="椭圆 45"/>
            <p:cNvSpPr>
              <a:spLocks noChangeArrowheads="1"/>
            </p:cNvSpPr>
            <p:nvPr/>
          </p:nvSpPr>
          <p:spPr bwMode="auto">
            <a:xfrm rot="16200000" flipH="1">
              <a:off x="12556061" y="7207380"/>
              <a:ext cx="642839" cy="644666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0" name="椭圆 44"/>
            <p:cNvSpPr>
              <a:spLocks noChangeArrowheads="1"/>
            </p:cNvSpPr>
            <p:nvPr/>
          </p:nvSpPr>
          <p:spPr bwMode="auto">
            <a:xfrm flipH="1">
              <a:off x="11444457" y="5463782"/>
              <a:ext cx="504825" cy="503237"/>
            </a:xfrm>
            <a:prstGeom prst="ellipse">
              <a:avLst/>
            </a:prstGeom>
            <a:solidFill>
              <a:srgbClr val="88D0E0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" name="椭圆 40"/>
            <p:cNvSpPr>
              <a:spLocks noChangeArrowheads="1"/>
            </p:cNvSpPr>
            <p:nvPr/>
          </p:nvSpPr>
          <p:spPr bwMode="auto">
            <a:xfrm flipH="1">
              <a:off x="8283710" y="7141218"/>
              <a:ext cx="617537" cy="617537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2" name="椭圆 45"/>
            <p:cNvSpPr>
              <a:spLocks noChangeArrowheads="1"/>
            </p:cNvSpPr>
            <p:nvPr/>
          </p:nvSpPr>
          <p:spPr bwMode="auto">
            <a:xfrm flipH="1">
              <a:off x="9077810" y="6486721"/>
              <a:ext cx="227012" cy="22701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3" name="椭圆 24"/>
            <p:cNvSpPr>
              <a:spLocks noChangeArrowheads="1"/>
            </p:cNvSpPr>
            <p:nvPr/>
          </p:nvSpPr>
          <p:spPr bwMode="auto">
            <a:xfrm flipH="1">
              <a:off x="10413223" y="6425880"/>
              <a:ext cx="1630363" cy="1625600"/>
            </a:xfrm>
            <a:prstGeom prst="ellipse">
              <a:avLst/>
            </a:prstGeom>
            <a:solidFill>
              <a:srgbClr val="005285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4" name="椭圆 45"/>
            <p:cNvSpPr>
              <a:spLocks noChangeArrowheads="1"/>
            </p:cNvSpPr>
            <p:nvPr/>
          </p:nvSpPr>
          <p:spPr bwMode="auto">
            <a:xfrm flipH="1">
              <a:off x="9439760" y="6504183"/>
              <a:ext cx="1414462" cy="1414463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5" name="椭圆 44"/>
            <p:cNvSpPr>
              <a:spLocks noChangeArrowheads="1"/>
            </p:cNvSpPr>
            <p:nvPr/>
          </p:nvSpPr>
          <p:spPr bwMode="auto">
            <a:xfrm flipH="1">
              <a:off x="11428897" y="6132708"/>
              <a:ext cx="862013" cy="858838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6" name="椭圆 44"/>
            <p:cNvSpPr>
              <a:spLocks noChangeArrowheads="1"/>
            </p:cNvSpPr>
            <p:nvPr/>
          </p:nvSpPr>
          <p:spPr bwMode="auto">
            <a:xfrm flipH="1">
              <a:off x="10604985" y="6032696"/>
              <a:ext cx="1157287" cy="1155700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7" name="椭圆 45"/>
            <p:cNvSpPr>
              <a:spLocks noChangeArrowheads="1"/>
            </p:cNvSpPr>
            <p:nvPr/>
          </p:nvSpPr>
          <p:spPr bwMode="auto">
            <a:xfrm flipH="1">
              <a:off x="10593872" y="6104133"/>
              <a:ext cx="247650" cy="249238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8" name="椭圆 45"/>
            <p:cNvSpPr>
              <a:spLocks noChangeArrowheads="1"/>
            </p:cNvSpPr>
            <p:nvPr/>
          </p:nvSpPr>
          <p:spPr bwMode="auto">
            <a:xfrm flipH="1">
              <a:off x="9050822" y="7094733"/>
              <a:ext cx="560388" cy="560388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914400" eaLnBrk="1" hangingPunct="1"/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2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tiff"/><Relationship Id="rId8" Type="http://schemas.openxmlformats.org/officeDocument/2006/relationships/tags" Target="../tags/tag30.xml"/><Relationship Id="rId7" Type="http://schemas.openxmlformats.org/officeDocument/2006/relationships/hyperlink" Target="https://elixir.bootlin.com/linux/v4.19/source/net/ipv4/tcp_input.c#L4396" TargetMode="External"/><Relationship Id="rId6" Type="http://schemas.openxmlformats.org/officeDocument/2006/relationships/hyperlink" Target="https://github.com/jundizhou/linux-trace-example/blob/main/kprobe-example-ebpf/probe.c" TargetMode="Externa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3" Type="http://schemas.openxmlformats.org/officeDocument/2006/relationships/notesSlide" Target="../notesSlides/notesSlide18.xml"/><Relationship Id="rId12" Type="http://schemas.openxmlformats.org/officeDocument/2006/relationships/slideLayout" Target="../slideLayouts/slideLayout16.xml"/><Relationship Id="rId11" Type="http://schemas.openxmlformats.org/officeDocument/2006/relationships/tags" Target="../tags/tag31.xml"/><Relationship Id="rId10" Type="http://schemas.openxmlformats.org/officeDocument/2006/relationships/image" Target="../media/image7.png"/><Relationship Id="rId1" Type="http://schemas.openxmlformats.org/officeDocument/2006/relationships/tags" Target="../tags/tag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5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5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.tiff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6.xml"/><Relationship Id="rId2" Type="http://schemas.openxmlformats.org/officeDocument/2006/relationships/tags" Target="../tags/tag32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3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6.xml"/><Relationship Id="rId3" Type="http://schemas.openxmlformats.org/officeDocument/2006/relationships/hyperlink" Target="https://github.com/jundizhou/linux-trace-example/blob/main/kprobe-error-example-ebpf/probe.c" TargetMode="External"/><Relationship Id="rId2" Type="http://schemas.openxmlformats.org/officeDocument/2006/relationships/hyperlink" Target="https://github.com/jundizhou/linux-trace-example/blob/main/kprobe-error-example/kprobe_example.c" TargetMode="Externa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2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4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2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tiff"/><Relationship Id="rId8" Type="http://schemas.openxmlformats.org/officeDocument/2006/relationships/tags" Target="../tags/tag14.xml"/><Relationship Id="rId7" Type="http://schemas.openxmlformats.org/officeDocument/2006/relationships/hyperlink" Target="https://elixir.bootlin.com/linux/v4.19/source/net/ipv4/tcp_input.c#L4396" TargetMode="External"/><Relationship Id="rId6" Type="http://schemas.openxmlformats.org/officeDocument/2006/relationships/hyperlink" Target="https://github.com/jundizhou/linux-trace-example/blob/main/kprobe-example/kprobe_example.c" TargetMode="Externa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16.xml"/><Relationship Id="rId11" Type="http://schemas.openxmlformats.org/officeDocument/2006/relationships/tags" Target="../tags/tag15.xml"/><Relationship Id="rId10" Type="http://schemas.openxmlformats.org/officeDocument/2006/relationships/image" Target="../media/image7.png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image" Target="../media/image9.png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6.xml"/><Relationship Id="rId1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0.png"/><Relationship Id="rId1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8114" y="3609497"/>
            <a:ext cx="7257332" cy="768350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dirty="0"/>
              <a:t>内核</a:t>
            </a:r>
            <a:r>
              <a:rPr lang="en-US" altLang="zh-CN" dirty="0"/>
              <a:t>tracing</a:t>
            </a:r>
            <a:r>
              <a:rPr dirty="0"/>
              <a:t>技术简介</a:t>
            </a:r>
            <a:endParaRPr dirty="0"/>
          </a:p>
        </p:txBody>
      </p:sp>
      <p:grpSp>
        <p:nvGrpSpPr>
          <p:cNvPr id="2" name="组合 1"/>
          <p:cNvGrpSpPr/>
          <p:nvPr/>
        </p:nvGrpSpPr>
        <p:grpSpPr>
          <a:xfrm>
            <a:off x="3330054" y="-103"/>
            <a:ext cx="8861946" cy="4804524"/>
            <a:chOff x="6033724" y="1123950"/>
            <a:chExt cx="5446219" cy="2952680"/>
          </a:xfrm>
        </p:grpSpPr>
        <p:sp>
          <p:nvSpPr>
            <p:cNvPr id="4" name="任意多边形: 形状 75"/>
            <p:cNvSpPr/>
            <p:nvPr/>
          </p:nvSpPr>
          <p:spPr>
            <a:xfrm>
              <a:off x="6033724" y="1123950"/>
              <a:ext cx="5078895" cy="2922200"/>
            </a:xfrm>
            <a:custGeom>
              <a:avLst/>
              <a:gdLst>
                <a:gd name="connsiteX0" fmla="*/ 0 w 7424530"/>
                <a:gd name="connsiteY0" fmla="*/ 0 h 4939748"/>
                <a:gd name="connsiteX1" fmla="*/ 7424530 w 7424530"/>
                <a:gd name="connsiteY1" fmla="*/ 0 h 4939748"/>
                <a:gd name="connsiteX2" fmla="*/ 7424530 w 7424530"/>
                <a:gd name="connsiteY2" fmla="*/ 2842592 h 4939748"/>
                <a:gd name="connsiteX3" fmla="*/ 5516217 w 7424530"/>
                <a:gd name="connsiteY3" fmla="*/ 4939748 h 4939748"/>
                <a:gd name="connsiteX4" fmla="*/ 0 w 7424530"/>
                <a:gd name="connsiteY4" fmla="*/ 0 h 4939748"/>
                <a:gd name="connsiteX0-1" fmla="*/ 0 w 7424530"/>
                <a:gd name="connsiteY0-2" fmla="*/ 0 h 4154556"/>
                <a:gd name="connsiteX1-3" fmla="*/ 7424530 w 7424530"/>
                <a:gd name="connsiteY1-4" fmla="*/ 0 h 4154556"/>
                <a:gd name="connsiteX2-5" fmla="*/ 7424530 w 7424530"/>
                <a:gd name="connsiteY2-6" fmla="*/ 2842592 h 4154556"/>
                <a:gd name="connsiteX3-7" fmla="*/ 5516217 w 7424530"/>
                <a:gd name="connsiteY3-8" fmla="*/ 4154556 h 4154556"/>
                <a:gd name="connsiteX4-9" fmla="*/ 0 w 7424530"/>
                <a:gd name="connsiteY4-10" fmla="*/ 0 h 4154556"/>
                <a:gd name="connsiteX0-11" fmla="*/ 0 w 7424530"/>
                <a:gd name="connsiteY0-12" fmla="*/ 0 h 3866321"/>
                <a:gd name="connsiteX1-13" fmla="*/ 7424530 w 7424530"/>
                <a:gd name="connsiteY1-14" fmla="*/ 0 h 3866321"/>
                <a:gd name="connsiteX2-15" fmla="*/ 7424530 w 7424530"/>
                <a:gd name="connsiteY2-16" fmla="*/ 2842592 h 3866321"/>
                <a:gd name="connsiteX3-17" fmla="*/ 5565913 w 7424530"/>
                <a:gd name="connsiteY3-18" fmla="*/ 3866321 h 3866321"/>
                <a:gd name="connsiteX4-19" fmla="*/ 0 w 7424530"/>
                <a:gd name="connsiteY4-20" fmla="*/ 0 h 3866321"/>
                <a:gd name="connsiteX0-21" fmla="*/ 0 w 7424530"/>
                <a:gd name="connsiteY0-22" fmla="*/ 0 h 3866321"/>
                <a:gd name="connsiteX1-23" fmla="*/ 7424530 w 7424530"/>
                <a:gd name="connsiteY1-24" fmla="*/ 0 h 3866321"/>
                <a:gd name="connsiteX2-25" fmla="*/ 7384774 w 7424530"/>
                <a:gd name="connsiteY2-26" fmla="*/ 2286001 h 3866321"/>
                <a:gd name="connsiteX3-27" fmla="*/ 5565913 w 7424530"/>
                <a:gd name="connsiteY3-28" fmla="*/ 3866321 h 3866321"/>
                <a:gd name="connsiteX4-29" fmla="*/ 0 w 7424530"/>
                <a:gd name="connsiteY4-30" fmla="*/ 0 h 3866321"/>
                <a:gd name="connsiteX0-31" fmla="*/ 0 w 6549886"/>
                <a:gd name="connsiteY0-32" fmla="*/ 59635 h 3866321"/>
                <a:gd name="connsiteX1-33" fmla="*/ 6549886 w 6549886"/>
                <a:gd name="connsiteY1-34" fmla="*/ 0 h 3866321"/>
                <a:gd name="connsiteX2-35" fmla="*/ 6510130 w 6549886"/>
                <a:gd name="connsiteY2-36" fmla="*/ 2286001 h 3866321"/>
                <a:gd name="connsiteX3-37" fmla="*/ 4691269 w 6549886"/>
                <a:gd name="connsiteY3-38" fmla="*/ 3866321 h 3866321"/>
                <a:gd name="connsiteX4-39" fmla="*/ 0 w 6549886"/>
                <a:gd name="connsiteY4-40" fmla="*/ 59635 h 3866321"/>
                <a:gd name="connsiteX0-41" fmla="*/ 0 w 6569765"/>
                <a:gd name="connsiteY0-42" fmla="*/ 9939 h 3866321"/>
                <a:gd name="connsiteX1-43" fmla="*/ 6569765 w 6569765"/>
                <a:gd name="connsiteY1-44" fmla="*/ 0 h 3866321"/>
                <a:gd name="connsiteX2-45" fmla="*/ 6530009 w 6569765"/>
                <a:gd name="connsiteY2-46" fmla="*/ 2286001 h 3866321"/>
                <a:gd name="connsiteX3-47" fmla="*/ 4711148 w 6569765"/>
                <a:gd name="connsiteY3-48" fmla="*/ 3866321 h 3866321"/>
                <a:gd name="connsiteX4-49" fmla="*/ 0 w 6569765"/>
                <a:gd name="connsiteY4-50" fmla="*/ 9939 h 3866321"/>
                <a:gd name="connsiteX0-51" fmla="*/ 0 w 6569765"/>
                <a:gd name="connsiteY0-52" fmla="*/ 9939 h 3866321"/>
                <a:gd name="connsiteX1-53" fmla="*/ 6569765 w 6569765"/>
                <a:gd name="connsiteY1-54" fmla="*/ 0 h 3866321"/>
                <a:gd name="connsiteX2-55" fmla="*/ 6520069 w 6569765"/>
                <a:gd name="connsiteY2-56" fmla="*/ 1550505 h 3866321"/>
                <a:gd name="connsiteX3-57" fmla="*/ 4711148 w 6569765"/>
                <a:gd name="connsiteY3-58" fmla="*/ 3866321 h 3866321"/>
                <a:gd name="connsiteX4-59" fmla="*/ 0 w 6569765"/>
                <a:gd name="connsiteY4-60" fmla="*/ 9939 h 3866321"/>
                <a:gd name="connsiteX0-61" fmla="*/ 0 w 6569765"/>
                <a:gd name="connsiteY0-62" fmla="*/ 9939 h 3866321"/>
                <a:gd name="connsiteX1-63" fmla="*/ 6569765 w 6569765"/>
                <a:gd name="connsiteY1-64" fmla="*/ 0 h 3866321"/>
                <a:gd name="connsiteX2-65" fmla="*/ 6569765 w 6569765"/>
                <a:gd name="connsiteY2-66" fmla="*/ 1550505 h 3866321"/>
                <a:gd name="connsiteX3-67" fmla="*/ 4711148 w 6569765"/>
                <a:gd name="connsiteY3-68" fmla="*/ 3866321 h 3866321"/>
                <a:gd name="connsiteX4-69" fmla="*/ 0 w 6569765"/>
                <a:gd name="connsiteY4-70" fmla="*/ 9939 h 3866321"/>
                <a:gd name="connsiteX0-71" fmla="*/ 0 w 6569765"/>
                <a:gd name="connsiteY0-72" fmla="*/ 9939 h 2932042"/>
                <a:gd name="connsiteX1-73" fmla="*/ 6569765 w 6569765"/>
                <a:gd name="connsiteY1-74" fmla="*/ 0 h 2932042"/>
                <a:gd name="connsiteX2-75" fmla="*/ 6569765 w 6569765"/>
                <a:gd name="connsiteY2-76" fmla="*/ 1550505 h 2932042"/>
                <a:gd name="connsiteX3-77" fmla="*/ 4979504 w 6569765"/>
                <a:gd name="connsiteY3-78" fmla="*/ 2932042 h 2932042"/>
                <a:gd name="connsiteX4-79" fmla="*/ 0 w 6569765"/>
                <a:gd name="connsiteY4-80" fmla="*/ 9939 h 2932042"/>
                <a:gd name="connsiteX0-81" fmla="*/ 0 w 5078895"/>
                <a:gd name="connsiteY0-82" fmla="*/ 19878 h 2932042"/>
                <a:gd name="connsiteX1-83" fmla="*/ 5078895 w 5078895"/>
                <a:gd name="connsiteY1-84" fmla="*/ 0 h 2932042"/>
                <a:gd name="connsiteX2-85" fmla="*/ 5078895 w 5078895"/>
                <a:gd name="connsiteY2-86" fmla="*/ 1550505 h 2932042"/>
                <a:gd name="connsiteX3-87" fmla="*/ 3488634 w 5078895"/>
                <a:gd name="connsiteY3-88" fmla="*/ 2932042 h 2932042"/>
                <a:gd name="connsiteX4-89" fmla="*/ 0 w 5078895"/>
                <a:gd name="connsiteY4-90" fmla="*/ 19878 h 2932042"/>
                <a:gd name="connsiteX0-91" fmla="*/ 0 w 5078895"/>
                <a:gd name="connsiteY0-92" fmla="*/ 19878 h 3033642"/>
                <a:gd name="connsiteX1-93" fmla="*/ 5078895 w 5078895"/>
                <a:gd name="connsiteY1-94" fmla="*/ 0 h 3033642"/>
                <a:gd name="connsiteX2-95" fmla="*/ 5078895 w 5078895"/>
                <a:gd name="connsiteY2-96" fmla="*/ 1550505 h 3033642"/>
                <a:gd name="connsiteX3-97" fmla="*/ 3072074 w 5078895"/>
                <a:gd name="connsiteY3-98" fmla="*/ 3033642 h 3033642"/>
                <a:gd name="connsiteX4-99" fmla="*/ 0 w 5078895"/>
                <a:gd name="connsiteY4-100" fmla="*/ 19878 h 3033642"/>
                <a:gd name="connsiteX0-101" fmla="*/ 0 w 5078895"/>
                <a:gd name="connsiteY0-102" fmla="*/ 19878 h 3389242"/>
                <a:gd name="connsiteX1-103" fmla="*/ 5078895 w 5078895"/>
                <a:gd name="connsiteY1-104" fmla="*/ 0 h 3389242"/>
                <a:gd name="connsiteX2-105" fmla="*/ 5078895 w 5078895"/>
                <a:gd name="connsiteY2-106" fmla="*/ 1550505 h 3389242"/>
                <a:gd name="connsiteX3-107" fmla="*/ 3234634 w 5078895"/>
                <a:gd name="connsiteY3-108" fmla="*/ 3389242 h 3389242"/>
                <a:gd name="connsiteX4-109" fmla="*/ 0 w 5078895"/>
                <a:gd name="connsiteY4-110" fmla="*/ 19878 h 3389242"/>
                <a:gd name="connsiteX0-111" fmla="*/ 0 w 5078895"/>
                <a:gd name="connsiteY0-112" fmla="*/ 19878 h 3354255"/>
                <a:gd name="connsiteX1-113" fmla="*/ 5078895 w 5078895"/>
                <a:gd name="connsiteY1-114" fmla="*/ 0 h 3354255"/>
                <a:gd name="connsiteX2-115" fmla="*/ 5078895 w 5078895"/>
                <a:gd name="connsiteY2-116" fmla="*/ 1550505 h 3354255"/>
                <a:gd name="connsiteX3-117" fmla="*/ 3620714 w 5078895"/>
                <a:gd name="connsiteY3-118" fmla="*/ 3354255 h 3354255"/>
                <a:gd name="connsiteX4-119" fmla="*/ 0 w 5078895"/>
                <a:gd name="connsiteY4-120" fmla="*/ 19878 h 33542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078895" h="3354255">
                  <a:moveTo>
                    <a:pt x="0" y="19878"/>
                  </a:moveTo>
                  <a:lnTo>
                    <a:pt x="5078895" y="0"/>
                  </a:lnTo>
                  <a:lnTo>
                    <a:pt x="5078895" y="1550505"/>
                  </a:lnTo>
                  <a:lnTo>
                    <a:pt x="3620714" y="3354255"/>
                  </a:lnTo>
                  <a:lnTo>
                    <a:pt x="0" y="1987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6000"/>
              </a:schemeClr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任意多边形: 形状 74"/>
            <p:cNvSpPr/>
            <p:nvPr/>
          </p:nvSpPr>
          <p:spPr>
            <a:xfrm>
              <a:off x="6401048" y="1123950"/>
              <a:ext cx="5078895" cy="2952680"/>
            </a:xfrm>
            <a:custGeom>
              <a:avLst/>
              <a:gdLst>
                <a:gd name="connsiteX0" fmla="*/ 0 w 7424530"/>
                <a:gd name="connsiteY0" fmla="*/ 0 h 4939748"/>
                <a:gd name="connsiteX1" fmla="*/ 7424530 w 7424530"/>
                <a:gd name="connsiteY1" fmla="*/ 0 h 4939748"/>
                <a:gd name="connsiteX2" fmla="*/ 7424530 w 7424530"/>
                <a:gd name="connsiteY2" fmla="*/ 2842592 h 4939748"/>
                <a:gd name="connsiteX3" fmla="*/ 5516217 w 7424530"/>
                <a:gd name="connsiteY3" fmla="*/ 4939748 h 4939748"/>
                <a:gd name="connsiteX4" fmla="*/ 0 w 7424530"/>
                <a:gd name="connsiteY4" fmla="*/ 0 h 4939748"/>
                <a:gd name="connsiteX0-1" fmla="*/ 0 w 7424530"/>
                <a:gd name="connsiteY0-2" fmla="*/ 0 h 4154556"/>
                <a:gd name="connsiteX1-3" fmla="*/ 7424530 w 7424530"/>
                <a:gd name="connsiteY1-4" fmla="*/ 0 h 4154556"/>
                <a:gd name="connsiteX2-5" fmla="*/ 7424530 w 7424530"/>
                <a:gd name="connsiteY2-6" fmla="*/ 2842592 h 4154556"/>
                <a:gd name="connsiteX3-7" fmla="*/ 5516217 w 7424530"/>
                <a:gd name="connsiteY3-8" fmla="*/ 4154556 h 4154556"/>
                <a:gd name="connsiteX4-9" fmla="*/ 0 w 7424530"/>
                <a:gd name="connsiteY4-10" fmla="*/ 0 h 4154556"/>
                <a:gd name="connsiteX0-11" fmla="*/ 0 w 7424530"/>
                <a:gd name="connsiteY0-12" fmla="*/ 0 h 3866321"/>
                <a:gd name="connsiteX1-13" fmla="*/ 7424530 w 7424530"/>
                <a:gd name="connsiteY1-14" fmla="*/ 0 h 3866321"/>
                <a:gd name="connsiteX2-15" fmla="*/ 7424530 w 7424530"/>
                <a:gd name="connsiteY2-16" fmla="*/ 2842592 h 3866321"/>
                <a:gd name="connsiteX3-17" fmla="*/ 5565913 w 7424530"/>
                <a:gd name="connsiteY3-18" fmla="*/ 3866321 h 3866321"/>
                <a:gd name="connsiteX4-19" fmla="*/ 0 w 7424530"/>
                <a:gd name="connsiteY4-20" fmla="*/ 0 h 3866321"/>
                <a:gd name="connsiteX0-21" fmla="*/ 0 w 7424530"/>
                <a:gd name="connsiteY0-22" fmla="*/ 0 h 3866321"/>
                <a:gd name="connsiteX1-23" fmla="*/ 7424530 w 7424530"/>
                <a:gd name="connsiteY1-24" fmla="*/ 0 h 3866321"/>
                <a:gd name="connsiteX2-25" fmla="*/ 7384774 w 7424530"/>
                <a:gd name="connsiteY2-26" fmla="*/ 2286001 h 3866321"/>
                <a:gd name="connsiteX3-27" fmla="*/ 5565913 w 7424530"/>
                <a:gd name="connsiteY3-28" fmla="*/ 3866321 h 3866321"/>
                <a:gd name="connsiteX4-29" fmla="*/ 0 w 7424530"/>
                <a:gd name="connsiteY4-30" fmla="*/ 0 h 3866321"/>
                <a:gd name="connsiteX0-31" fmla="*/ 0 w 6549886"/>
                <a:gd name="connsiteY0-32" fmla="*/ 59635 h 3866321"/>
                <a:gd name="connsiteX1-33" fmla="*/ 6549886 w 6549886"/>
                <a:gd name="connsiteY1-34" fmla="*/ 0 h 3866321"/>
                <a:gd name="connsiteX2-35" fmla="*/ 6510130 w 6549886"/>
                <a:gd name="connsiteY2-36" fmla="*/ 2286001 h 3866321"/>
                <a:gd name="connsiteX3-37" fmla="*/ 4691269 w 6549886"/>
                <a:gd name="connsiteY3-38" fmla="*/ 3866321 h 3866321"/>
                <a:gd name="connsiteX4-39" fmla="*/ 0 w 6549886"/>
                <a:gd name="connsiteY4-40" fmla="*/ 59635 h 3866321"/>
                <a:gd name="connsiteX0-41" fmla="*/ 0 w 6569765"/>
                <a:gd name="connsiteY0-42" fmla="*/ 9939 h 3866321"/>
                <a:gd name="connsiteX1-43" fmla="*/ 6569765 w 6569765"/>
                <a:gd name="connsiteY1-44" fmla="*/ 0 h 3866321"/>
                <a:gd name="connsiteX2-45" fmla="*/ 6530009 w 6569765"/>
                <a:gd name="connsiteY2-46" fmla="*/ 2286001 h 3866321"/>
                <a:gd name="connsiteX3-47" fmla="*/ 4711148 w 6569765"/>
                <a:gd name="connsiteY3-48" fmla="*/ 3866321 h 3866321"/>
                <a:gd name="connsiteX4-49" fmla="*/ 0 w 6569765"/>
                <a:gd name="connsiteY4-50" fmla="*/ 9939 h 3866321"/>
                <a:gd name="connsiteX0-51" fmla="*/ 0 w 6569765"/>
                <a:gd name="connsiteY0-52" fmla="*/ 9939 h 3866321"/>
                <a:gd name="connsiteX1-53" fmla="*/ 6569765 w 6569765"/>
                <a:gd name="connsiteY1-54" fmla="*/ 0 h 3866321"/>
                <a:gd name="connsiteX2-55" fmla="*/ 6520069 w 6569765"/>
                <a:gd name="connsiteY2-56" fmla="*/ 1550505 h 3866321"/>
                <a:gd name="connsiteX3-57" fmla="*/ 4711148 w 6569765"/>
                <a:gd name="connsiteY3-58" fmla="*/ 3866321 h 3866321"/>
                <a:gd name="connsiteX4-59" fmla="*/ 0 w 6569765"/>
                <a:gd name="connsiteY4-60" fmla="*/ 9939 h 3866321"/>
                <a:gd name="connsiteX0-61" fmla="*/ 0 w 6569765"/>
                <a:gd name="connsiteY0-62" fmla="*/ 9939 h 3866321"/>
                <a:gd name="connsiteX1-63" fmla="*/ 6569765 w 6569765"/>
                <a:gd name="connsiteY1-64" fmla="*/ 0 h 3866321"/>
                <a:gd name="connsiteX2-65" fmla="*/ 6569765 w 6569765"/>
                <a:gd name="connsiteY2-66" fmla="*/ 1550505 h 3866321"/>
                <a:gd name="connsiteX3-67" fmla="*/ 4711148 w 6569765"/>
                <a:gd name="connsiteY3-68" fmla="*/ 3866321 h 3866321"/>
                <a:gd name="connsiteX4-69" fmla="*/ 0 w 6569765"/>
                <a:gd name="connsiteY4-70" fmla="*/ 9939 h 3866321"/>
                <a:gd name="connsiteX0-71" fmla="*/ 0 w 6569765"/>
                <a:gd name="connsiteY0-72" fmla="*/ 9939 h 2932042"/>
                <a:gd name="connsiteX1-73" fmla="*/ 6569765 w 6569765"/>
                <a:gd name="connsiteY1-74" fmla="*/ 0 h 2932042"/>
                <a:gd name="connsiteX2-75" fmla="*/ 6569765 w 6569765"/>
                <a:gd name="connsiteY2-76" fmla="*/ 1550505 h 2932042"/>
                <a:gd name="connsiteX3-77" fmla="*/ 4979504 w 6569765"/>
                <a:gd name="connsiteY3-78" fmla="*/ 2932042 h 2932042"/>
                <a:gd name="connsiteX4-79" fmla="*/ 0 w 6569765"/>
                <a:gd name="connsiteY4-80" fmla="*/ 9939 h 2932042"/>
                <a:gd name="connsiteX0-81" fmla="*/ 0 w 5078895"/>
                <a:gd name="connsiteY0-82" fmla="*/ 19878 h 2932042"/>
                <a:gd name="connsiteX1-83" fmla="*/ 5078895 w 5078895"/>
                <a:gd name="connsiteY1-84" fmla="*/ 0 h 2932042"/>
                <a:gd name="connsiteX2-85" fmla="*/ 5078895 w 5078895"/>
                <a:gd name="connsiteY2-86" fmla="*/ 1550505 h 2932042"/>
                <a:gd name="connsiteX3-87" fmla="*/ 3488634 w 5078895"/>
                <a:gd name="connsiteY3-88" fmla="*/ 2932042 h 2932042"/>
                <a:gd name="connsiteX4-89" fmla="*/ 0 w 5078895"/>
                <a:gd name="connsiteY4-90" fmla="*/ 19878 h 2932042"/>
                <a:gd name="connsiteX0-91" fmla="*/ 0 w 5078895"/>
                <a:gd name="connsiteY0-92" fmla="*/ 19878 h 3033642"/>
                <a:gd name="connsiteX1-93" fmla="*/ 5078895 w 5078895"/>
                <a:gd name="connsiteY1-94" fmla="*/ 0 h 3033642"/>
                <a:gd name="connsiteX2-95" fmla="*/ 5078895 w 5078895"/>
                <a:gd name="connsiteY2-96" fmla="*/ 1550505 h 3033642"/>
                <a:gd name="connsiteX3-97" fmla="*/ 3072074 w 5078895"/>
                <a:gd name="connsiteY3-98" fmla="*/ 3033642 h 3033642"/>
                <a:gd name="connsiteX4-99" fmla="*/ 0 w 5078895"/>
                <a:gd name="connsiteY4-100" fmla="*/ 19878 h 3033642"/>
                <a:gd name="connsiteX0-101" fmla="*/ 0 w 5078895"/>
                <a:gd name="connsiteY0-102" fmla="*/ 19878 h 3389242"/>
                <a:gd name="connsiteX1-103" fmla="*/ 5078895 w 5078895"/>
                <a:gd name="connsiteY1-104" fmla="*/ 0 h 3389242"/>
                <a:gd name="connsiteX2-105" fmla="*/ 5078895 w 5078895"/>
                <a:gd name="connsiteY2-106" fmla="*/ 1550505 h 3389242"/>
                <a:gd name="connsiteX3-107" fmla="*/ 3234634 w 5078895"/>
                <a:gd name="connsiteY3-108" fmla="*/ 3389242 h 3389242"/>
                <a:gd name="connsiteX4-109" fmla="*/ 0 w 5078895"/>
                <a:gd name="connsiteY4-110" fmla="*/ 19878 h 33892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078895" h="3389242">
                  <a:moveTo>
                    <a:pt x="0" y="19878"/>
                  </a:moveTo>
                  <a:lnTo>
                    <a:pt x="5078895" y="0"/>
                  </a:lnTo>
                  <a:lnTo>
                    <a:pt x="5078895" y="1550505"/>
                  </a:lnTo>
                  <a:lnTo>
                    <a:pt x="3234634" y="3389242"/>
                  </a:lnTo>
                  <a:lnTo>
                    <a:pt x="0" y="19878"/>
                  </a:lnTo>
                  <a:close/>
                </a:path>
              </a:pathLst>
            </a:custGeom>
            <a:solidFill>
              <a:srgbClr val="005285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任意多边形: 形状 18"/>
            <p:cNvSpPr/>
            <p:nvPr/>
          </p:nvSpPr>
          <p:spPr>
            <a:xfrm>
              <a:off x="6393968" y="1123950"/>
              <a:ext cx="5078895" cy="2554371"/>
            </a:xfrm>
            <a:custGeom>
              <a:avLst/>
              <a:gdLst>
                <a:gd name="connsiteX0" fmla="*/ 0 w 7424530"/>
                <a:gd name="connsiteY0" fmla="*/ 0 h 4939748"/>
                <a:gd name="connsiteX1" fmla="*/ 7424530 w 7424530"/>
                <a:gd name="connsiteY1" fmla="*/ 0 h 4939748"/>
                <a:gd name="connsiteX2" fmla="*/ 7424530 w 7424530"/>
                <a:gd name="connsiteY2" fmla="*/ 2842592 h 4939748"/>
                <a:gd name="connsiteX3" fmla="*/ 5516217 w 7424530"/>
                <a:gd name="connsiteY3" fmla="*/ 4939748 h 4939748"/>
                <a:gd name="connsiteX4" fmla="*/ 0 w 7424530"/>
                <a:gd name="connsiteY4" fmla="*/ 0 h 4939748"/>
                <a:gd name="connsiteX0-1" fmla="*/ 0 w 7424530"/>
                <a:gd name="connsiteY0-2" fmla="*/ 0 h 4154556"/>
                <a:gd name="connsiteX1-3" fmla="*/ 7424530 w 7424530"/>
                <a:gd name="connsiteY1-4" fmla="*/ 0 h 4154556"/>
                <a:gd name="connsiteX2-5" fmla="*/ 7424530 w 7424530"/>
                <a:gd name="connsiteY2-6" fmla="*/ 2842592 h 4154556"/>
                <a:gd name="connsiteX3-7" fmla="*/ 5516217 w 7424530"/>
                <a:gd name="connsiteY3-8" fmla="*/ 4154556 h 4154556"/>
                <a:gd name="connsiteX4-9" fmla="*/ 0 w 7424530"/>
                <a:gd name="connsiteY4-10" fmla="*/ 0 h 4154556"/>
                <a:gd name="connsiteX0-11" fmla="*/ 0 w 7424530"/>
                <a:gd name="connsiteY0-12" fmla="*/ 0 h 3866321"/>
                <a:gd name="connsiteX1-13" fmla="*/ 7424530 w 7424530"/>
                <a:gd name="connsiteY1-14" fmla="*/ 0 h 3866321"/>
                <a:gd name="connsiteX2-15" fmla="*/ 7424530 w 7424530"/>
                <a:gd name="connsiteY2-16" fmla="*/ 2842592 h 3866321"/>
                <a:gd name="connsiteX3-17" fmla="*/ 5565913 w 7424530"/>
                <a:gd name="connsiteY3-18" fmla="*/ 3866321 h 3866321"/>
                <a:gd name="connsiteX4-19" fmla="*/ 0 w 7424530"/>
                <a:gd name="connsiteY4-20" fmla="*/ 0 h 3866321"/>
                <a:gd name="connsiteX0-21" fmla="*/ 0 w 7424530"/>
                <a:gd name="connsiteY0-22" fmla="*/ 0 h 3866321"/>
                <a:gd name="connsiteX1-23" fmla="*/ 7424530 w 7424530"/>
                <a:gd name="connsiteY1-24" fmla="*/ 0 h 3866321"/>
                <a:gd name="connsiteX2-25" fmla="*/ 7384774 w 7424530"/>
                <a:gd name="connsiteY2-26" fmla="*/ 2286001 h 3866321"/>
                <a:gd name="connsiteX3-27" fmla="*/ 5565913 w 7424530"/>
                <a:gd name="connsiteY3-28" fmla="*/ 3866321 h 3866321"/>
                <a:gd name="connsiteX4-29" fmla="*/ 0 w 7424530"/>
                <a:gd name="connsiteY4-30" fmla="*/ 0 h 3866321"/>
                <a:gd name="connsiteX0-31" fmla="*/ 0 w 6549886"/>
                <a:gd name="connsiteY0-32" fmla="*/ 59635 h 3866321"/>
                <a:gd name="connsiteX1-33" fmla="*/ 6549886 w 6549886"/>
                <a:gd name="connsiteY1-34" fmla="*/ 0 h 3866321"/>
                <a:gd name="connsiteX2-35" fmla="*/ 6510130 w 6549886"/>
                <a:gd name="connsiteY2-36" fmla="*/ 2286001 h 3866321"/>
                <a:gd name="connsiteX3-37" fmla="*/ 4691269 w 6549886"/>
                <a:gd name="connsiteY3-38" fmla="*/ 3866321 h 3866321"/>
                <a:gd name="connsiteX4-39" fmla="*/ 0 w 6549886"/>
                <a:gd name="connsiteY4-40" fmla="*/ 59635 h 3866321"/>
                <a:gd name="connsiteX0-41" fmla="*/ 0 w 6569765"/>
                <a:gd name="connsiteY0-42" fmla="*/ 9939 h 3866321"/>
                <a:gd name="connsiteX1-43" fmla="*/ 6569765 w 6569765"/>
                <a:gd name="connsiteY1-44" fmla="*/ 0 h 3866321"/>
                <a:gd name="connsiteX2-45" fmla="*/ 6530009 w 6569765"/>
                <a:gd name="connsiteY2-46" fmla="*/ 2286001 h 3866321"/>
                <a:gd name="connsiteX3-47" fmla="*/ 4711148 w 6569765"/>
                <a:gd name="connsiteY3-48" fmla="*/ 3866321 h 3866321"/>
                <a:gd name="connsiteX4-49" fmla="*/ 0 w 6569765"/>
                <a:gd name="connsiteY4-50" fmla="*/ 9939 h 3866321"/>
                <a:gd name="connsiteX0-51" fmla="*/ 0 w 6569765"/>
                <a:gd name="connsiteY0-52" fmla="*/ 9939 h 3866321"/>
                <a:gd name="connsiteX1-53" fmla="*/ 6569765 w 6569765"/>
                <a:gd name="connsiteY1-54" fmla="*/ 0 h 3866321"/>
                <a:gd name="connsiteX2-55" fmla="*/ 6520069 w 6569765"/>
                <a:gd name="connsiteY2-56" fmla="*/ 1550505 h 3866321"/>
                <a:gd name="connsiteX3-57" fmla="*/ 4711148 w 6569765"/>
                <a:gd name="connsiteY3-58" fmla="*/ 3866321 h 3866321"/>
                <a:gd name="connsiteX4-59" fmla="*/ 0 w 6569765"/>
                <a:gd name="connsiteY4-60" fmla="*/ 9939 h 3866321"/>
                <a:gd name="connsiteX0-61" fmla="*/ 0 w 6569765"/>
                <a:gd name="connsiteY0-62" fmla="*/ 9939 h 3866321"/>
                <a:gd name="connsiteX1-63" fmla="*/ 6569765 w 6569765"/>
                <a:gd name="connsiteY1-64" fmla="*/ 0 h 3866321"/>
                <a:gd name="connsiteX2-65" fmla="*/ 6569765 w 6569765"/>
                <a:gd name="connsiteY2-66" fmla="*/ 1550505 h 3866321"/>
                <a:gd name="connsiteX3-67" fmla="*/ 4711148 w 6569765"/>
                <a:gd name="connsiteY3-68" fmla="*/ 3866321 h 3866321"/>
                <a:gd name="connsiteX4-69" fmla="*/ 0 w 6569765"/>
                <a:gd name="connsiteY4-70" fmla="*/ 9939 h 3866321"/>
                <a:gd name="connsiteX0-71" fmla="*/ 0 w 6569765"/>
                <a:gd name="connsiteY0-72" fmla="*/ 9939 h 2932042"/>
                <a:gd name="connsiteX1-73" fmla="*/ 6569765 w 6569765"/>
                <a:gd name="connsiteY1-74" fmla="*/ 0 h 2932042"/>
                <a:gd name="connsiteX2-75" fmla="*/ 6569765 w 6569765"/>
                <a:gd name="connsiteY2-76" fmla="*/ 1550505 h 2932042"/>
                <a:gd name="connsiteX3-77" fmla="*/ 4979504 w 6569765"/>
                <a:gd name="connsiteY3-78" fmla="*/ 2932042 h 2932042"/>
                <a:gd name="connsiteX4-79" fmla="*/ 0 w 6569765"/>
                <a:gd name="connsiteY4-80" fmla="*/ 9939 h 2932042"/>
                <a:gd name="connsiteX0-81" fmla="*/ 0 w 5078895"/>
                <a:gd name="connsiteY0-82" fmla="*/ 19878 h 2932042"/>
                <a:gd name="connsiteX1-83" fmla="*/ 5078895 w 5078895"/>
                <a:gd name="connsiteY1-84" fmla="*/ 0 h 2932042"/>
                <a:gd name="connsiteX2-85" fmla="*/ 5078895 w 5078895"/>
                <a:gd name="connsiteY2-86" fmla="*/ 1550505 h 2932042"/>
                <a:gd name="connsiteX3-87" fmla="*/ 3488634 w 5078895"/>
                <a:gd name="connsiteY3-88" fmla="*/ 2932042 h 2932042"/>
                <a:gd name="connsiteX4-89" fmla="*/ 0 w 5078895"/>
                <a:gd name="connsiteY4-90" fmla="*/ 19878 h 2932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078895" h="2932042">
                  <a:moveTo>
                    <a:pt x="0" y="19878"/>
                  </a:moveTo>
                  <a:lnTo>
                    <a:pt x="5078895" y="0"/>
                  </a:lnTo>
                  <a:lnTo>
                    <a:pt x="5078895" y="1550505"/>
                  </a:lnTo>
                  <a:lnTo>
                    <a:pt x="3488634" y="2932042"/>
                  </a:lnTo>
                  <a:lnTo>
                    <a:pt x="0" y="19878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0075" y="472758"/>
            <a:ext cx="9118600" cy="423545"/>
          </a:xfrm>
        </p:spPr>
        <p:txBody>
          <a:bodyPr wrap="square"/>
          <a:lstStyle/>
          <a:p>
            <a:r>
              <a:rPr dirty="0"/>
              <a:t>Linux Tracing 技术的基石——</a:t>
            </a:r>
            <a:r>
              <a:rPr lang="en-US" altLang="zh-CN" dirty="0"/>
              <a:t>kprobe/uprobe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65" y="1814195"/>
            <a:ext cx="8804910" cy="42703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/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矩形 23"/>
          <p:cNvSpPr/>
          <p:nvPr/>
        </p:nvSpPr>
        <p:spPr>
          <a:xfrm>
            <a:off x="5080" y="0"/>
            <a:ext cx="12192000" cy="68580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18"/>
          <p:cNvSpPr/>
          <p:nvPr/>
        </p:nvSpPr>
        <p:spPr>
          <a:xfrm>
            <a:off x="-151102" y="2460337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+mn-ea"/>
            </a:endParaRPr>
          </a:p>
        </p:txBody>
      </p:sp>
      <p:sp>
        <p:nvSpPr>
          <p:cNvPr id="5" name="Oval 37"/>
          <p:cNvSpPr/>
          <p:nvPr/>
        </p:nvSpPr>
        <p:spPr>
          <a:xfrm>
            <a:off x="1649126" y="2460340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+mn-ea"/>
            </a:endParaRPr>
          </a:p>
        </p:txBody>
      </p:sp>
      <p:sp>
        <p:nvSpPr>
          <p:cNvPr id="6" name="Oval 38"/>
          <p:cNvSpPr/>
          <p:nvPr/>
        </p:nvSpPr>
        <p:spPr>
          <a:xfrm>
            <a:off x="749010" y="2460337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1" name="Oval 60"/>
          <p:cNvSpPr/>
          <p:nvPr/>
        </p:nvSpPr>
        <p:spPr>
          <a:xfrm>
            <a:off x="4929046" y="3002218"/>
            <a:ext cx="1819275" cy="1819275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2" name="Oval 65"/>
          <p:cNvSpPr/>
          <p:nvPr/>
        </p:nvSpPr>
        <p:spPr>
          <a:xfrm>
            <a:off x="3202661" y="1685237"/>
            <a:ext cx="813219" cy="81321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3" name="Oval 66"/>
          <p:cNvSpPr/>
          <p:nvPr/>
        </p:nvSpPr>
        <p:spPr>
          <a:xfrm>
            <a:off x="4064243" y="2352926"/>
            <a:ext cx="291059" cy="29105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4" name="Oval 67"/>
          <p:cNvSpPr/>
          <p:nvPr/>
        </p:nvSpPr>
        <p:spPr>
          <a:xfrm>
            <a:off x="5955228" y="5631346"/>
            <a:ext cx="452771" cy="45277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5" name="Oval 68"/>
          <p:cNvSpPr/>
          <p:nvPr/>
        </p:nvSpPr>
        <p:spPr>
          <a:xfrm>
            <a:off x="5627016" y="2580736"/>
            <a:ext cx="829133" cy="829133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6" name="Oval 69"/>
          <p:cNvSpPr/>
          <p:nvPr/>
        </p:nvSpPr>
        <p:spPr>
          <a:xfrm>
            <a:off x="6457262" y="5389907"/>
            <a:ext cx="291059" cy="29105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7" name="Oval 70"/>
          <p:cNvSpPr/>
          <p:nvPr/>
        </p:nvSpPr>
        <p:spPr>
          <a:xfrm>
            <a:off x="5421638" y="2340106"/>
            <a:ext cx="240461" cy="24046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grpSp>
        <p:nvGrpSpPr>
          <p:cNvPr id="18" name="Group 7"/>
          <p:cNvGrpSpPr/>
          <p:nvPr/>
        </p:nvGrpSpPr>
        <p:grpSpPr>
          <a:xfrm>
            <a:off x="5456679" y="3530103"/>
            <a:ext cx="764007" cy="764007"/>
            <a:chOff x="7938" y="-3175"/>
            <a:chExt cx="490538" cy="490538"/>
          </a:xfrm>
          <a:solidFill>
            <a:srgbClr val="005285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7938" y="-3175"/>
              <a:ext cx="152400" cy="490538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344488" y="-3175"/>
              <a:ext cx="153988" cy="490538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6213" y="-3175"/>
              <a:ext cx="153988" cy="490538"/>
            </a:xfrm>
            <a:custGeom>
              <a:avLst/>
              <a:gdLst>
                <a:gd name="T0" fmla="*/ 32 w 40"/>
                <a:gd name="T1" fmla="*/ 72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72 h 128"/>
                <a:gd name="T10" fmla="*/ 0 w 40"/>
                <a:gd name="T11" fmla="*/ 88 h 128"/>
                <a:gd name="T12" fmla="*/ 8 w 40"/>
                <a:gd name="T13" fmla="*/ 104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104 h 128"/>
                <a:gd name="T22" fmla="*/ 40 w 40"/>
                <a:gd name="T23" fmla="*/ 88 h 128"/>
                <a:gd name="T24" fmla="*/ 32 w 40"/>
                <a:gd name="T25" fmla="*/ 72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68 h 128"/>
                <a:gd name="T34" fmla="*/ 20 w 40"/>
                <a:gd name="T35" fmla="*/ 68 h 128"/>
                <a:gd name="T36" fmla="*/ 16 w 40"/>
                <a:gd name="T37" fmla="*/ 68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108 h 128"/>
                <a:gd name="T48" fmla="*/ 20 w 40"/>
                <a:gd name="T49" fmla="*/ 108 h 128"/>
                <a:gd name="T50" fmla="*/ 24 w 40"/>
                <a:gd name="T51" fmla="*/ 108 h 128"/>
                <a:gd name="T52" fmla="*/ 24 w 40"/>
                <a:gd name="T53" fmla="*/ 116 h 128"/>
                <a:gd name="T54" fmla="*/ 31 w 40"/>
                <a:gd name="T55" fmla="*/ 91 h 128"/>
                <a:gd name="T56" fmla="*/ 31 w 40"/>
                <a:gd name="T57" fmla="*/ 92 h 128"/>
                <a:gd name="T58" fmla="*/ 30 w 40"/>
                <a:gd name="T59" fmla="*/ 95 h 128"/>
                <a:gd name="T60" fmla="*/ 30 w 40"/>
                <a:gd name="T61" fmla="*/ 95 h 128"/>
                <a:gd name="T62" fmla="*/ 27 w 40"/>
                <a:gd name="T63" fmla="*/ 98 h 128"/>
                <a:gd name="T64" fmla="*/ 27 w 40"/>
                <a:gd name="T65" fmla="*/ 98 h 128"/>
                <a:gd name="T66" fmla="*/ 24 w 40"/>
                <a:gd name="T67" fmla="*/ 99 h 128"/>
                <a:gd name="T68" fmla="*/ 20 w 40"/>
                <a:gd name="T69" fmla="*/ 100 h 128"/>
                <a:gd name="T70" fmla="*/ 16 w 40"/>
                <a:gd name="T71" fmla="*/ 99 h 128"/>
                <a:gd name="T72" fmla="*/ 13 w 40"/>
                <a:gd name="T73" fmla="*/ 98 h 128"/>
                <a:gd name="T74" fmla="*/ 13 w 40"/>
                <a:gd name="T75" fmla="*/ 98 h 128"/>
                <a:gd name="T76" fmla="*/ 10 w 40"/>
                <a:gd name="T77" fmla="*/ 95 h 128"/>
                <a:gd name="T78" fmla="*/ 10 w 40"/>
                <a:gd name="T79" fmla="*/ 95 h 128"/>
                <a:gd name="T80" fmla="*/ 9 w 40"/>
                <a:gd name="T81" fmla="*/ 92 h 128"/>
                <a:gd name="T82" fmla="*/ 9 w 40"/>
                <a:gd name="T83" fmla="*/ 91 h 128"/>
                <a:gd name="T84" fmla="*/ 8 w 40"/>
                <a:gd name="T85" fmla="*/ 88 h 128"/>
                <a:gd name="T86" fmla="*/ 9 w 40"/>
                <a:gd name="T87" fmla="*/ 85 h 128"/>
                <a:gd name="T88" fmla="*/ 9 w 40"/>
                <a:gd name="T89" fmla="*/ 84 h 128"/>
                <a:gd name="T90" fmla="*/ 10 w 40"/>
                <a:gd name="T91" fmla="*/ 81 h 128"/>
                <a:gd name="T92" fmla="*/ 10 w 40"/>
                <a:gd name="T93" fmla="*/ 81 h 128"/>
                <a:gd name="T94" fmla="*/ 13 w 40"/>
                <a:gd name="T95" fmla="*/ 78 h 128"/>
                <a:gd name="T96" fmla="*/ 13 w 40"/>
                <a:gd name="T97" fmla="*/ 78 h 128"/>
                <a:gd name="T98" fmla="*/ 16 w 40"/>
                <a:gd name="T99" fmla="*/ 77 h 128"/>
                <a:gd name="T100" fmla="*/ 20 w 40"/>
                <a:gd name="T101" fmla="*/ 76 h 128"/>
                <a:gd name="T102" fmla="*/ 24 w 40"/>
                <a:gd name="T103" fmla="*/ 77 h 128"/>
                <a:gd name="T104" fmla="*/ 27 w 40"/>
                <a:gd name="T105" fmla="*/ 78 h 128"/>
                <a:gd name="T106" fmla="*/ 27 w 40"/>
                <a:gd name="T107" fmla="*/ 78 h 128"/>
                <a:gd name="T108" fmla="*/ 30 w 40"/>
                <a:gd name="T109" fmla="*/ 81 h 128"/>
                <a:gd name="T110" fmla="*/ 30 w 40"/>
                <a:gd name="T111" fmla="*/ 81 h 128"/>
                <a:gd name="T112" fmla="*/ 31 w 40"/>
                <a:gd name="T113" fmla="*/ 84 h 128"/>
                <a:gd name="T114" fmla="*/ 31 w 40"/>
                <a:gd name="T115" fmla="*/ 85 h 128"/>
                <a:gd name="T116" fmla="*/ 32 w 40"/>
                <a:gd name="T117" fmla="*/ 88 h 128"/>
                <a:gd name="T118" fmla="*/ 31 w 40"/>
                <a:gd name="T119" fmla="*/ 9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7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3" y="76"/>
                    <a:pt x="0" y="81"/>
                    <a:pt x="0" y="88"/>
                  </a:cubicBezTo>
                  <a:cubicBezTo>
                    <a:pt x="0" y="95"/>
                    <a:pt x="3" y="100"/>
                    <a:pt x="8" y="10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7" y="100"/>
                    <a:pt x="40" y="95"/>
                    <a:pt x="40" y="88"/>
                  </a:cubicBezTo>
                  <a:cubicBezTo>
                    <a:pt x="40" y="81"/>
                    <a:pt x="37" y="76"/>
                    <a:pt x="32" y="72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8"/>
                    <a:pt x="21" y="68"/>
                    <a:pt x="20" y="68"/>
                  </a:cubicBezTo>
                  <a:cubicBezTo>
                    <a:pt x="19" y="68"/>
                    <a:pt x="17" y="68"/>
                    <a:pt x="16" y="68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7" y="108"/>
                    <a:pt x="19" y="108"/>
                    <a:pt x="20" y="108"/>
                  </a:cubicBezTo>
                  <a:cubicBezTo>
                    <a:pt x="21" y="108"/>
                    <a:pt x="23" y="108"/>
                    <a:pt x="24" y="108"/>
                  </a:cubicBezTo>
                  <a:lnTo>
                    <a:pt x="24" y="116"/>
                  </a:lnTo>
                  <a:close/>
                  <a:moveTo>
                    <a:pt x="31" y="91"/>
                  </a:move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0" y="94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29" y="96"/>
                    <a:pt x="28" y="97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8"/>
                    <a:pt x="25" y="99"/>
                    <a:pt x="24" y="99"/>
                  </a:cubicBezTo>
                  <a:cubicBezTo>
                    <a:pt x="23" y="100"/>
                    <a:pt x="21" y="100"/>
                    <a:pt x="20" y="100"/>
                  </a:cubicBezTo>
                  <a:cubicBezTo>
                    <a:pt x="19" y="100"/>
                    <a:pt x="17" y="100"/>
                    <a:pt x="16" y="99"/>
                  </a:cubicBezTo>
                  <a:cubicBezTo>
                    <a:pt x="15" y="99"/>
                    <a:pt x="14" y="98"/>
                    <a:pt x="13" y="9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2" y="97"/>
                    <a:pt x="11" y="96"/>
                    <a:pt x="10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4"/>
                    <a:pt x="9" y="93"/>
                    <a:pt x="9" y="92"/>
                  </a:cubicBezTo>
                  <a:cubicBezTo>
                    <a:pt x="9" y="92"/>
                    <a:pt x="9" y="92"/>
                    <a:pt x="9" y="91"/>
                  </a:cubicBezTo>
                  <a:cubicBezTo>
                    <a:pt x="8" y="90"/>
                    <a:pt x="8" y="89"/>
                    <a:pt x="8" y="88"/>
                  </a:cubicBezTo>
                  <a:cubicBezTo>
                    <a:pt x="8" y="87"/>
                    <a:pt x="8" y="86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10" y="82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1" y="80"/>
                    <a:pt x="12" y="79"/>
                    <a:pt x="1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8"/>
                    <a:pt x="15" y="77"/>
                    <a:pt x="16" y="77"/>
                  </a:cubicBezTo>
                  <a:cubicBezTo>
                    <a:pt x="17" y="76"/>
                    <a:pt x="19" y="76"/>
                    <a:pt x="20" y="76"/>
                  </a:cubicBezTo>
                  <a:cubicBezTo>
                    <a:pt x="21" y="76"/>
                    <a:pt x="23" y="76"/>
                    <a:pt x="24" y="77"/>
                  </a:cubicBezTo>
                  <a:cubicBezTo>
                    <a:pt x="25" y="77"/>
                    <a:pt x="26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9" y="80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1" y="83"/>
                    <a:pt x="31" y="84"/>
                  </a:cubicBezTo>
                  <a:cubicBezTo>
                    <a:pt x="31" y="84"/>
                    <a:pt x="31" y="84"/>
                    <a:pt x="31" y="85"/>
                  </a:cubicBezTo>
                  <a:cubicBezTo>
                    <a:pt x="32" y="86"/>
                    <a:pt x="32" y="87"/>
                    <a:pt x="32" y="88"/>
                  </a:cubicBezTo>
                  <a:cubicBezTo>
                    <a:pt x="32" y="89"/>
                    <a:pt x="32" y="90"/>
                    <a:pt x="3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956" y="299125"/>
            <a:ext cx="892927" cy="769649"/>
          </a:xfrm>
          <a:prstGeom prst="rect">
            <a:avLst/>
          </a:prstGeom>
        </p:spPr>
      </p:pic>
      <p:sp>
        <p:nvSpPr>
          <p:cNvPr id="25" name="TextBox 31"/>
          <p:cNvSpPr txBox="1"/>
          <p:nvPr/>
        </p:nvSpPr>
        <p:spPr>
          <a:xfrm>
            <a:off x="1637835" y="4436861"/>
            <a:ext cx="30537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linux</a:t>
            </a:r>
            <a:r>
              <a:rPr lang="zh-CN" altLang="en-US" sz="2800" b="1" dirty="0">
                <a:solidFill>
                  <a:schemeClr val="bg1"/>
                </a:solidFill>
              </a:rPr>
              <a:t>动态追踪工具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0075" y="472441"/>
            <a:ext cx="6913646" cy="423545"/>
          </a:xfrm>
        </p:spPr>
        <p:txBody>
          <a:bodyPr wrap="square"/>
          <a:lstStyle/>
          <a:p>
            <a:r>
              <a:rPr lang="en-US" altLang="zh-CN" dirty="0"/>
              <a:t>perf&amp;&amp;</a:t>
            </a:r>
            <a:r>
              <a:rPr dirty="0"/>
              <a:t>火焰图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1167130" y="2024380"/>
            <a:ext cx="90779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200000"/>
              </a:lnSpc>
            </a:pPr>
            <a:r>
              <a:rPr lang="zh-CN" altLang="en-US"/>
              <a:t>perf是一款Linux性能分析工具。Linux性能计数器是一个新的基于内核的子系统，它提供一个性能分析框架，比如硬件（CPU、PMU(Performance Monitoring Unit)）功能和软件(软件计数器、tracepoint)功能。</a:t>
            </a:r>
            <a:endParaRPr lang="zh-CN" altLang="en-US"/>
          </a:p>
          <a:p>
            <a:pPr algn="l" fontAlgn="auto">
              <a:lnSpc>
                <a:spcPct val="200000"/>
              </a:lnSpc>
            </a:pPr>
            <a:r>
              <a:rPr lang="zh-CN" altLang="en-US"/>
              <a:t>通过perf，应用程序可以利用PMU、tracepoint和内核中的计数器来进行性能统计。它不但可以分析制定应用程序的性能问题（per thread），也可以用来分析内核的性能问题，当然也可以同事分析应用程序和内核，从而全面理解应用程序中的性能瓶颈。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0075" y="472441"/>
            <a:ext cx="6913646" cy="423545"/>
          </a:xfrm>
        </p:spPr>
        <p:txBody>
          <a:bodyPr wrap="square"/>
          <a:lstStyle/>
          <a:p>
            <a:r>
              <a:rPr dirty="0"/>
              <a:t>火焰图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075" y="900430"/>
            <a:ext cx="11119485" cy="51161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0075" y="472441"/>
            <a:ext cx="6913646" cy="423545"/>
          </a:xfrm>
        </p:spPr>
        <p:txBody>
          <a:bodyPr wrap="square"/>
          <a:lstStyle/>
          <a:p>
            <a:r>
              <a:rPr lang="en-US" altLang="zh-CN" dirty="0"/>
              <a:t>systemtap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2005330" y="2135505"/>
            <a:ext cx="98132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/>
              <a:t>systemtap 是利用Kprobe 提供的API来实现动态地监控和跟踪运行中的Linux内核的工具，相比Kprobe，systemtap更加简单，提供给用户简单的命令行接口，以及编写内核指令的脚本语言。对于开发人员，systemtap是一款难得的工具。</a:t>
            </a:r>
            <a:endParaRPr lang="zh-CN" altLang="en-US"/>
          </a:p>
          <a:p>
            <a:pPr algn="l" fontAlgn="auto">
              <a:lnSpc>
                <a:spcPct val="150000"/>
              </a:lnSpc>
            </a:pPr>
            <a:r>
              <a:rPr lang="zh-CN" altLang="en-US"/>
              <a:t>简单来说，</a:t>
            </a:r>
            <a:r>
              <a:rPr lang="en-US" altLang="zh-CN"/>
              <a:t>systemtap</a:t>
            </a:r>
            <a:r>
              <a:rPr lang="zh-CN" altLang="en-US"/>
              <a:t>就是个</a:t>
            </a:r>
            <a:r>
              <a:rPr lang="en-US" altLang="zh-CN"/>
              <a:t>easy kernel moudel tool.</a:t>
            </a:r>
            <a:endParaRPr lang="en-US" altLang="zh-CN"/>
          </a:p>
          <a:p>
            <a:pPr algn="l" fontAlgn="auto">
              <a:lnSpc>
                <a:spcPct val="150000"/>
              </a:lnSpc>
            </a:pPr>
            <a:endParaRPr lang="en-US" altLang="zh-CN"/>
          </a:p>
          <a:p>
            <a:pPr algn="l" fontAlgn="auto">
              <a:lnSpc>
                <a:spcPct val="150000"/>
              </a:lnSpc>
            </a:pPr>
            <a:r>
              <a:rPr lang="zh-CN" altLang="en-US"/>
              <a:t>但是</a:t>
            </a:r>
            <a:r>
              <a:rPr lang="en-US" altLang="zh-CN"/>
              <a:t>systemtap</a:t>
            </a:r>
            <a:r>
              <a:rPr lang="zh-CN" altLang="en-US"/>
              <a:t>也有他的问题，没有进入内核主版本，这意味着要去追逐内核升级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0075" y="472441"/>
            <a:ext cx="6913646" cy="423545"/>
          </a:xfrm>
        </p:spPr>
        <p:txBody>
          <a:bodyPr wrap="square"/>
          <a:lstStyle/>
          <a:p>
            <a:r>
              <a:rPr dirty="0"/>
              <a:t>获取系统调用（</a:t>
            </a:r>
            <a:r>
              <a:rPr lang="en-US" altLang="zh-CN" dirty="0"/>
              <a:t>strace</a:t>
            </a:r>
            <a:r>
              <a:rPr dirty="0"/>
              <a:t>工具）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805930" y="968375"/>
            <a:ext cx="458406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None/>
            </a:pPr>
            <a:endParaRPr lang="en-US" altLang="zh-CN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algn="l">
              <a:buNone/>
            </a:pPr>
            <a:r>
              <a:rPr lang="en-US" altLang="zh-CN" sz="16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strace</a:t>
            </a:r>
            <a:r>
              <a:rPr lang="zh-CN" altLang="en-US" sz="16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机制：</a:t>
            </a:r>
            <a:endParaRPr lang="en-US" altLang="zh-CN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marL="171450" lvl="1" indent="-171450" algn="l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strace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是基于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ptrace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的工具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>
              <a:lnSpc>
                <a:spcPct val="150000"/>
              </a:lnSpc>
              <a:buNone/>
            </a:pP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ptrace机制使strace可以在每次调用系统调用时中断被跟踪的进程，捕获该调用，对其进行解码，然后恢复被跟踪进程的执行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>
              <a:lnSpc>
                <a:spcPct val="150000"/>
              </a:lnSpc>
              <a:buNone/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>
              <a:lnSpc>
                <a:spcPct val="150000"/>
              </a:lnSpc>
              <a:buNone/>
            </a:pPr>
            <a:r>
              <a:rPr lang="en-US" altLang="zh-CN" sz="1600" b="1">
                <a:solidFill>
                  <a:srgbClr val="C00000"/>
                </a:solidFill>
                <a:latin typeface="+mj-ea"/>
                <a:ea typeface="华文宋体" panose="02010600040101010101" charset="-122"/>
                <a:cs typeface="+mj-ea"/>
                <a:sym typeface="+mn-ea"/>
              </a:rPr>
              <a:t>局限性：</a:t>
            </a:r>
            <a:endParaRPr lang="en-US" altLang="zh-CN" sz="1600" b="1">
              <a:solidFill>
                <a:srgbClr val="C00000"/>
              </a:solidFill>
              <a:latin typeface="+mj-ea"/>
              <a:ea typeface="华文宋体" panose="02010600040101010101" charset="-122"/>
              <a:cs typeface="+mj-ea"/>
              <a:sym typeface="+mn-ea"/>
            </a:endParaRPr>
          </a:p>
          <a:p>
            <a:pPr marL="171450" lvl="1" indent="-171450" algn="l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中断被跟踪的进程会影响进程运行，造成进程资源占用变大，响应变慢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每个系统调用的获取都需要进行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次额外的上下文切换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075" y="2047240"/>
            <a:ext cx="5926455" cy="32594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0075" y="472441"/>
            <a:ext cx="6913646" cy="423545"/>
          </a:xfrm>
        </p:spPr>
        <p:txBody>
          <a:bodyPr wrap="square"/>
          <a:lstStyle/>
          <a:p>
            <a:r>
              <a:rPr dirty="0"/>
              <a:t>获取系统调用（</a:t>
            </a:r>
            <a:r>
              <a:rPr lang="en-US" altLang="zh-CN" dirty="0"/>
              <a:t>sysdig</a:t>
            </a:r>
            <a:r>
              <a:rPr dirty="0"/>
              <a:t>工具）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6362065" y="2515870"/>
            <a:ext cx="458406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None/>
            </a:pPr>
            <a:endParaRPr lang="en-US" altLang="zh-CN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algn="l">
              <a:buNone/>
            </a:pPr>
            <a:r>
              <a:rPr lang="en-US" altLang="zh-CN" sz="16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sysdig</a:t>
            </a:r>
            <a:r>
              <a:rPr lang="zh-CN" altLang="en-US" sz="16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机制：</a:t>
            </a:r>
            <a:endParaRPr lang="en-US" altLang="zh-CN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marL="171450" lvl="1" indent="-171450" algn="l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使用了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tracepint:syscall_enter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syscall_exit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将拦截到的数据写到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ring buffer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中，由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读取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>
              <a:lnSpc>
                <a:spcPct val="150000"/>
              </a:lnSpc>
              <a:buNone/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>
              <a:lnSpc>
                <a:spcPct val="150000"/>
              </a:lnSpc>
              <a:buNone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930" y="1526540"/>
            <a:ext cx="4723130" cy="41014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/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矩形 23"/>
          <p:cNvSpPr/>
          <p:nvPr/>
        </p:nvSpPr>
        <p:spPr>
          <a:xfrm>
            <a:off x="5080" y="0"/>
            <a:ext cx="12192000" cy="68580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18"/>
          <p:cNvSpPr/>
          <p:nvPr/>
        </p:nvSpPr>
        <p:spPr>
          <a:xfrm>
            <a:off x="-151102" y="2460337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+mn-ea"/>
            </a:endParaRPr>
          </a:p>
        </p:txBody>
      </p:sp>
      <p:sp>
        <p:nvSpPr>
          <p:cNvPr id="5" name="Oval 37"/>
          <p:cNvSpPr/>
          <p:nvPr/>
        </p:nvSpPr>
        <p:spPr>
          <a:xfrm>
            <a:off x="1649126" y="2460340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+mn-ea"/>
            </a:endParaRPr>
          </a:p>
        </p:txBody>
      </p:sp>
      <p:sp>
        <p:nvSpPr>
          <p:cNvPr id="6" name="Oval 38"/>
          <p:cNvSpPr/>
          <p:nvPr/>
        </p:nvSpPr>
        <p:spPr>
          <a:xfrm>
            <a:off x="749010" y="2460337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1" name="Oval 60"/>
          <p:cNvSpPr/>
          <p:nvPr/>
        </p:nvSpPr>
        <p:spPr>
          <a:xfrm>
            <a:off x="4929046" y="3002218"/>
            <a:ext cx="1819275" cy="1819275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2" name="Oval 65"/>
          <p:cNvSpPr/>
          <p:nvPr/>
        </p:nvSpPr>
        <p:spPr>
          <a:xfrm>
            <a:off x="3202661" y="1685237"/>
            <a:ext cx="813219" cy="81321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3" name="Oval 66"/>
          <p:cNvSpPr/>
          <p:nvPr/>
        </p:nvSpPr>
        <p:spPr>
          <a:xfrm>
            <a:off x="4064243" y="2352926"/>
            <a:ext cx="291059" cy="29105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4" name="Oval 67"/>
          <p:cNvSpPr/>
          <p:nvPr/>
        </p:nvSpPr>
        <p:spPr>
          <a:xfrm>
            <a:off x="5955228" y="5631346"/>
            <a:ext cx="452771" cy="45277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5" name="Oval 68"/>
          <p:cNvSpPr/>
          <p:nvPr/>
        </p:nvSpPr>
        <p:spPr>
          <a:xfrm>
            <a:off x="5627016" y="2580736"/>
            <a:ext cx="829133" cy="829133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6" name="Oval 69"/>
          <p:cNvSpPr/>
          <p:nvPr/>
        </p:nvSpPr>
        <p:spPr>
          <a:xfrm>
            <a:off x="6457262" y="5389907"/>
            <a:ext cx="291059" cy="29105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7" name="Oval 70"/>
          <p:cNvSpPr/>
          <p:nvPr/>
        </p:nvSpPr>
        <p:spPr>
          <a:xfrm>
            <a:off x="5421638" y="2340106"/>
            <a:ext cx="240461" cy="24046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grpSp>
        <p:nvGrpSpPr>
          <p:cNvPr id="18" name="Group 7"/>
          <p:cNvGrpSpPr/>
          <p:nvPr/>
        </p:nvGrpSpPr>
        <p:grpSpPr>
          <a:xfrm>
            <a:off x="5456679" y="3530103"/>
            <a:ext cx="764007" cy="764007"/>
            <a:chOff x="7938" y="-3175"/>
            <a:chExt cx="490538" cy="490538"/>
          </a:xfrm>
          <a:solidFill>
            <a:srgbClr val="005285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7938" y="-3175"/>
              <a:ext cx="152400" cy="490538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344488" y="-3175"/>
              <a:ext cx="153988" cy="490538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6213" y="-3175"/>
              <a:ext cx="153988" cy="490538"/>
            </a:xfrm>
            <a:custGeom>
              <a:avLst/>
              <a:gdLst>
                <a:gd name="T0" fmla="*/ 32 w 40"/>
                <a:gd name="T1" fmla="*/ 72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72 h 128"/>
                <a:gd name="T10" fmla="*/ 0 w 40"/>
                <a:gd name="T11" fmla="*/ 88 h 128"/>
                <a:gd name="T12" fmla="*/ 8 w 40"/>
                <a:gd name="T13" fmla="*/ 104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104 h 128"/>
                <a:gd name="T22" fmla="*/ 40 w 40"/>
                <a:gd name="T23" fmla="*/ 88 h 128"/>
                <a:gd name="T24" fmla="*/ 32 w 40"/>
                <a:gd name="T25" fmla="*/ 72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68 h 128"/>
                <a:gd name="T34" fmla="*/ 20 w 40"/>
                <a:gd name="T35" fmla="*/ 68 h 128"/>
                <a:gd name="T36" fmla="*/ 16 w 40"/>
                <a:gd name="T37" fmla="*/ 68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108 h 128"/>
                <a:gd name="T48" fmla="*/ 20 w 40"/>
                <a:gd name="T49" fmla="*/ 108 h 128"/>
                <a:gd name="T50" fmla="*/ 24 w 40"/>
                <a:gd name="T51" fmla="*/ 108 h 128"/>
                <a:gd name="T52" fmla="*/ 24 w 40"/>
                <a:gd name="T53" fmla="*/ 116 h 128"/>
                <a:gd name="T54" fmla="*/ 31 w 40"/>
                <a:gd name="T55" fmla="*/ 91 h 128"/>
                <a:gd name="T56" fmla="*/ 31 w 40"/>
                <a:gd name="T57" fmla="*/ 92 h 128"/>
                <a:gd name="T58" fmla="*/ 30 w 40"/>
                <a:gd name="T59" fmla="*/ 95 h 128"/>
                <a:gd name="T60" fmla="*/ 30 w 40"/>
                <a:gd name="T61" fmla="*/ 95 h 128"/>
                <a:gd name="T62" fmla="*/ 27 w 40"/>
                <a:gd name="T63" fmla="*/ 98 h 128"/>
                <a:gd name="T64" fmla="*/ 27 w 40"/>
                <a:gd name="T65" fmla="*/ 98 h 128"/>
                <a:gd name="T66" fmla="*/ 24 w 40"/>
                <a:gd name="T67" fmla="*/ 99 h 128"/>
                <a:gd name="T68" fmla="*/ 20 w 40"/>
                <a:gd name="T69" fmla="*/ 100 h 128"/>
                <a:gd name="T70" fmla="*/ 16 w 40"/>
                <a:gd name="T71" fmla="*/ 99 h 128"/>
                <a:gd name="T72" fmla="*/ 13 w 40"/>
                <a:gd name="T73" fmla="*/ 98 h 128"/>
                <a:gd name="T74" fmla="*/ 13 w 40"/>
                <a:gd name="T75" fmla="*/ 98 h 128"/>
                <a:gd name="T76" fmla="*/ 10 w 40"/>
                <a:gd name="T77" fmla="*/ 95 h 128"/>
                <a:gd name="T78" fmla="*/ 10 w 40"/>
                <a:gd name="T79" fmla="*/ 95 h 128"/>
                <a:gd name="T80" fmla="*/ 9 w 40"/>
                <a:gd name="T81" fmla="*/ 92 h 128"/>
                <a:gd name="T82" fmla="*/ 9 w 40"/>
                <a:gd name="T83" fmla="*/ 91 h 128"/>
                <a:gd name="T84" fmla="*/ 8 w 40"/>
                <a:gd name="T85" fmla="*/ 88 h 128"/>
                <a:gd name="T86" fmla="*/ 9 w 40"/>
                <a:gd name="T87" fmla="*/ 85 h 128"/>
                <a:gd name="T88" fmla="*/ 9 w 40"/>
                <a:gd name="T89" fmla="*/ 84 h 128"/>
                <a:gd name="T90" fmla="*/ 10 w 40"/>
                <a:gd name="T91" fmla="*/ 81 h 128"/>
                <a:gd name="T92" fmla="*/ 10 w 40"/>
                <a:gd name="T93" fmla="*/ 81 h 128"/>
                <a:gd name="T94" fmla="*/ 13 w 40"/>
                <a:gd name="T95" fmla="*/ 78 h 128"/>
                <a:gd name="T96" fmla="*/ 13 w 40"/>
                <a:gd name="T97" fmla="*/ 78 h 128"/>
                <a:gd name="T98" fmla="*/ 16 w 40"/>
                <a:gd name="T99" fmla="*/ 77 h 128"/>
                <a:gd name="T100" fmla="*/ 20 w 40"/>
                <a:gd name="T101" fmla="*/ 76 h 128"/>
                <a:gd name="T102" fmla="*/ 24 w 40"/>
                <a:gd name="T103" fmla="*/ 77 h 128"/>
                <a:gd name="T104" fmla="*/ 27 w 40"/>
                <a:gd name="T105" fmla="*/ 78 h 128"/>
                <a:gd name="T106" fmla="*/ 27 w 40"/>
                <a:gd name="T107" fmla="*/ 78 h 128"/>
                <a:gd name="T108" fmla="*/ 30 w 40"/>
                <a:gd name="T109" fmla="*/ 81 h 128"/>
                <a:gd name="T110" fmla="*/ 30 w 40"/>
                <a:gd name="T111" fmla="*/ 81 h 128"/>
                <a:gd name="T112" fmla="*/ 31 w 40"/>
                <a:gd name="T113" fmla="*/ 84 h 128"/>
                <a:gd name="T114" fmla="*/ 31 w 40"/>
                <a:gd name="T115" fmla="*/ 85 h 128"/>
                <a:gd name="T116" fmla="*/ 32 w 40"/>
                <a:gd name="T117" fmla="*/ 88 h 128"/>
                <a:gd name="T118" fmla="*/ 31 w 40"/>
                <a:gd name="T119" fmla="*/ 9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7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3" y="76"/>
                    <a:pt x="0" y="81"/>
                    <a:pt x="0" y="88"/>
                  </a:cubicBezTo>
                  <a:cubicBezTo>
                    <a:pt x="0" y="95"/>
                    <a:pt x="3" y="100"/>
                    <a:pt x="8" y="10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7" y="100"/>
                    <a:pt x="40" y="95"/>
                    <a:pt x="40" y="88"/>
                  </a:cubicBezTo>
                  <a:cubicBezTo>
                    <a:pt x="40" y="81"/>
                    <a:pt x="37" y="76"/>
                    <a:pt x="32" y="72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8"/>
                    <a:pt x="21" y="68"/>
                    <a:pt x="20" y="68"/>
                  </a:cubicBezTo>
                  <a:cubicBezTo>
                    <a:pt x="19" y="68"/>
                    <a:pt x="17" y="68"/>
                    <a:pt x="16" y="68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7" y="108"/>
                    <a:pt x="19" y="108"/>
                    <a:pt x="20" y="108"/>
                  </a:cubicBezTo>
                  <a:cubicBezTo>
                    <a:pt x="21" y="108"/>
                    <a:pt x="23" y="108"/>
                    <a:pt x="24" y="108"/>
                  </a:cubicBezTo>
                  <a:lnTo>
                    <a:pt x="24" y="116"/>
                  </a:lnTo>
                  <a:close/>
                  <a:moveTo>
                    <a:pt x="31" y="91"/>
                  </a:move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0" y="94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29" y="96"/>
                    <a:pt x="28" y="97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8"/>
                    <a:pt x="25" y="99"/>
                    <a:pt x="24" y="99"/>
                  </a:cubicBezTo>
                  <a:cubicBezTo>
                    <a:pt x="23" y="100"/>
                    <a:pt x="21" y="100"/>
                    <a:pt x="20" y="100"/>
                  </a:cubicBezTo>
                  <a:cubicBezTo>
                    <a:pt x="19" y="100"/>
                    <a:pt x="17" y="100"/>
                    <a:pt x="16" y="99"/>
                  </a:cubicBezTo>
                  <a:cubicBezTo>
                    <a:pt x="15" y="99"/>
                    <a:pt x="14" y="98"/>
                    <a:pt x="13" y="9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2" y="97"/>
                    <a:pt x="11" y="96"/>
                    <a:pt x="10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4"/>
                    <a:pt x="9" y="93"/>
                    <a:pt x="9" y="92"/>
                  </a:cubicBezTo>
                  <a:cubicBezTo>
                    <a:pt x="9" y="92"/>
                    <a:pt x="9" y="92"/>
                    <a:pt x="9" y="91"/>
                  </a:cubicBezTo>
                  <a:cubicBezTo>
                    <a:pt x="8" y="90"/>
                    <a:pt x="8" y="89"/>
                    <a:pt x="8" y="88"/>
                  </a:cubicBezTo>
                  <a:cubicBezTo>
                    <a:pt x="8" y="87"/>
                    <a:pt x="8" y="86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10" y="82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1" y="80"/>
                    <a:pt x="12" y="79"/>
                    <a:pt x="1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8"/>
                    <a:pt x="15" y="77"/>
                    <a:pt x="16" y="77"/>
                  </a:cubicBezTo>
                  <a:cubicBezTo>
                    <a:pt x="17" y="76"/>
                    <a:pt x="19" y="76"/>
                    <a:pt x="20" y="76"/>
                  </a:cubicBezTo>
                  <a:cubicBezTo>
                    <a:pt x="21" y="76"/>
                    <a:pt x="23" y="76"/>
                    <a:pt x="24" y="77"/>
                  </a:cubicBezTo>
                  <a:cubicBezTo>
                    <a:pt x="25" y="77"/>
                    <a:pt x="26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9" y="80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1" y="83"/>
                    <a:pt x="31" y="84"/>
                  </a:cubicBezTo>
                  <a:cubicBezTo>
                    <a:pt x="31" y="84"/>
                    <a:pt x="31" y="84"/>
                    <a:pt x="31" y="85"/>
                  </a:cubicBezTo>
                  <a:cubicBezTo>
                    <a:pt x="32" y="86"/>
                    <a:pt x="32" y="87"/>
                    <a:pt x="32" y="88"/>
                  </a:cubicBezTo>
                  <a:cubicBezTo>
                    <a:pt x="32" y="89"/>
                    <a:pt x="32" y="90"/>
                    <a:pt x="3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956" y="299125"/>
            <a:ext cx="892927" cy="769649"/>
          </a:xfrm>
          <a:prstGeom prst="rect">
            <a:avLst/>
          </a:prstGeom>
        </p:spPr>
      </p:pic>
      <p:sp>
        <p:nvSpPr>
          <p:cNvPr id="25" name="TextBox 31"/>
          <p:cNvSpPr txBox="1"/>
          <p:nvPr/>
        </p:nvSpPr>
        <p:spPr>
          <a:xfrm>
            <a:off x="479277" y="4436861"/>
            <a:ext cx="53708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linux</a:t>
            </a:r>
            <a:r>
              <a:rPr lang="zh-CN" altLang="en-US" sz="2800" b="1" dirty="0">
                <a:solidFill>
                  <a:schemeClr val="bg1"/>
                </a:solidFill>
              </a:rPr>
              <a:t>动态追踪新的时代——</a:t>
            </a:r>
            <a:r>
              <a:rPr lang="en-US" altLang="zh-CN" sz="2800" b="1" dirty="0">
                <a:solidFill>
                  <a:schemeClr val="bg1"/>
                </a:solidFill>
              </a:rPr>
              <a:t>eBPF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2583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矩形 11"/>
          <p:cNvSpPr/>
          <p:nvPr>
            <p:custDataLst>
              <p:tags r:id="rId2"/>
            </p:custDataLst>
          </p:nvPr>
        </p:nvSpPr>
        <p:spPr>
          <a:xfrm>
            <a:off x="0" y="2895623"/>
            <a:ext cx="12192098" cy="289562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2"/>
          <p:cNvSpPr/>
          <p:nvPr>
            <p:custDataLst>
              <p:tags r:id="rId3"/>
            </p:custDataLst>
          </p:nvPr>
        </p:nvSpPr>
        <p:spPr>
          <a:xfrm>
            <a:off x="6648459" y="1524012"/>
            <a:ext cx="4324383" cy="472443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dir="5400000" sx="102000" sy="102000" algn="ctr" rotWithShape="0">
              <a:schemeClr val="dk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304756" y="152401"/>
            <a:ext cx="115824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400" b="1" spc="18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用</a:t>
            </a:r>
            <a:r>
              <a:rPr lang="en-US" altLang="zh-CN" sz="3400" b="1" spc="18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ebpf</a:t>
            </a:r>
            <a:r>
              <a:rPr lang="zh-CN" altLang="en-US" sz="3400" b="1" spc="18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来实现第一个</a:t>
            </a:r>
            <a:r>
              <a:rPr lang="en-US" altLang="zh-CN" sz="3400" b="1" spc="18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demo</a:t>
            </a:r>
            <a:endParaRPr lang="en-US" altLang="zh-CN" sz="3400" b="1" spc="18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itle 6"/>
          <p:cNvSpPr txBox="1"/>
          <p:nvPr>
            <p:custDataLst>
              <p:tags r:id="rId5"/>
            </p:custDataLst>
          </p:nvPr>
        </p:nvSpPr>
        <p:spPr>
          <a:xfrm>
            <a:off x="1066763" y="3474749"/>
            <a:ext cx="4514850" cy="173736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追踪linux内核丢包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en-US" altLang="zh-CN" sz="2400" spc="16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6" tooltip="" action="ppaction://hlinkfile"/>
              </a:rPr>
              <a:t>demo</a:t>
            </a:r>
            <a:endParaRPr lang="en-US" altLang="zh-CN" sz="2400" spc="16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hlinkClick r:id="rId6" tooltip="" action="ppaction://hlinkfile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en-US" altLang="zh-CN" sz="2400" spc="16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linux 内核</a:t>
            </a:r>
            <a:r>
              <a:rPr lang="en-US" altLang="zh-CN" sz="2400" spc="16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7" action="ppaction://hlinkfile"/>
              </a:rPr>
              <a:t>丢包</a:t>
            </a:r>
            <a:r>
              <a:rPr lang="en-US" altLang="zh-CN" sz="2400" spc="16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</a:t>
            </a:r>
            <a:endParaRPr lang="en-US" altLang="zh-CN" sz="2400" spc="16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13"/>
          <p:cNvPicPr preferRelativeResize="0"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-1726" b="-1726"/>
          <a:stretch>
            <a:fillRect/>
          </a:stretch>
        </p:blipFill>
        <p:spPr>
          <a:xfrm>
            <a:off x="6953261" y="1828815"/>
            <a:ext cx="3714775" cy="41148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20" h="6480">
                <a:moveTo>
                  <a:pt x="0" y="0"/>
                </a:moveTo>
                <a:lnTo>
                  <a:pt x="5520" y="0"/>
                </a:lnTo>
                <a:lnTo>
                  <a:pt x="5520" y="6480"/>
                </a:lnTo>
                <a:lnTo>
                  <a:pt x="0" y="6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/>
            <a:stretch>
              <a:fillRect/>
            </a:stretch>
          </a:blipFill>
        </p:spPr>
      </p:pic>
    </p:spTree>
    <p:custDataLst>
      <p:tags r:id="rId1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0075" y="472441"/>
            <a:ext cx="6913646" cy="423545"/>
          </a:xfrm>
        </p:spPr>
        <p:txBody>
          <a:bodyPr wrap="square"/>
          <a:lstStyle/>
          <a:p>
            <a:r>
              <a:rPr lang="en-US" altLang="zh-CN" dirty="0"/>
              <a:t>BPF</a:t>
            </a:r>
            <a:r>
              <a:rPr dirty="0"/>
              <a:t>的发展历史——过去</a:t>
            </a:r>
            <a:endParaRPr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45845"/>
            <a:ext cx="12804140" cy="50057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6" descr="#wm#_48_07_*Z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59946" y="1359168"/>
            <a:ext cx="1525389" cy="1530151"/>
          </a:xfrm>
          <a:prstGeom prst="ellipse">
            <a:avLst/>
          </a:prstGeom>
          <a:solidFill>
            <a:srgbClr val="178AA1"/>
          </a:solidFill>
          <a:ln>
            <a:noFill/>
          </a:ln>
          <a:effectLst/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503050405090304" pitchFamily="18" charset="0"/>
              </a:rPr>
              <a:t>目录</a:t>
            </a:r>
            <a:endParaRPr lang="zh-CN" altLang="zh-CN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503050405090304" pitchFamily="18" charset="0"/>
            </a:endParaRPr>
          </a:p>
        </p:txBody>
      </p:sp>
      <p:sp>
        <p:nvSpPr>
          <p:cNvPr id="56" name="Oval 7" descr="#wm#_48_07_*Z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21846" y="2500434"/>
            <a:ext cx="926979" cy="928566"/>
          </a:xfrm>
          <a:prstGeom prst="ellipse">
            <a:avLst/>
          </a:prstGeom>
          <a:solidFill>
            <a:srgbClr val="178AA1">
              <a:alpha val="60000"/>
            </a:srgbClr>
          </a:solidFill>
          <a:ln>
            <a:noFill/>
          </a:ln>
          <a:effectLst/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>
                <a:solidFill>
                  <a:schemeClr val="bg1"/>
                </a:solidFill>
                <a:latin typeface="Arial" panose="020B0604020202090204" pitchFamily="34" charset="0"/>
                <a:ea typeface="黑体" panose="02010609060101010101" pitchFamily="49" charset="-122"/>
                <a:sym typeface="Arial" panose="020B060402020209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  <a:defRPr/>
            </a:pPr>
            <a:endParaRPr lang="zh-CN" altLang="zh-CN" sz="4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3"/>
            </p:custDataLst>
          </p:nvPr>
        </p:nvSpPr>
        <p:spPr>
          <a:xfrm>
            <a:off x="2055183" y="2965510"/>
            <a:ext cx="611107" cy="2744431"/>
          </a:xfrm>
          <a:prstGeom prst="rect">
            <a:avLst/>
          </a:prstGeom>
          <a:noFill/>
        </p:spPr>
        <p:txBody>
          <a:bodyPr vert="eaVert" lIns="0" tIns="0" rIns="0" bIns="0" anchor="ctr">
            <a:normAutofit/>
          </a:bodyPr>
          <a:lstStyle/>
          <a:p>
            <a:pPr>
              <a:defRPr/>
            </a:pPr>
            <a:r>
              <a:rPr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36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" y="447"/>
            <a:ext cx="12186005" cy="1089140"/>
          </a:xfrm>
          <a:prstGeom prst="rect">
            <a:avLst/>
          </a:prstGeom>
        </p:spPr>
      </p:pic>
      <p:sp>
        <p:nvSpPr>
          <p:cNvPr id="59" name="矩形 58"/>
          <p:cNvSpPr/>
          <p:nvPr>
            <p:custDataLst>
              <p:tags r:id="rId5"/>
            </p:custDataLst>
          </p:nvPr>
        </p:nvSpPr>
        <p:spPr>
          <a:xfrm>
            <a:off x="5534897" y="2401393"/>
            <a:ext cx="3804742" cy="485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什么是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动态追踪</a:t>
            </a:r>
            <a:endParaRPr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5534897" y="3983537"/>
            <a:ext cx="3804742" cy="485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>
              <a:defRPr/>
            </a:pPr>
            <a:r>
              <a:rPr lang="en-US" altLang="zh-CN" dirty="0">
                <a:sym typeface="+mn-ea"/>
              </a:rPr>
              <a:t>linux</a:t>
            </a:r>
            <a:r>
              <a:rPr lang="zh-CN" altLang="en-US" dirty="0">
                <a:sym typeface="+mn-ea"/>
              </a:rPr>
              <a:t>动态追踪新的时代——</a:t>
            </a:r>
            <a:r>
              <a:rPr lang="en-US" altLang="zh-CN" dirty="0">
                <a:sym typeface="+mn-ea"/>
              </a:rPr>
              <a:t>ebpf</a:t>
            </a:r>
            <a:endParaRPr lang="en-US" altLang="zh-CN" dirty="0"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5534897" y="5583102"/>
            <a:ext cx="3804742" cy="485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>
              <a:defRPr/>
            </a:pPr>
            <a:r>
              <a:rPr lang="en-US" altLang="zh-CN" dirty="0">
                <a:sym typeface="+mn-ea"/>
              </a:rPr>
              <a:t>eBPF</a:t>
            </a:r>
            <a:r>
              <a:rPr lang="zh-CN" altLang="en-US" dirty="0">
                <a:sym typeface="+mn-ea"/>
              </a:rPr>
              <a:t>火爆的社区和未来</a:t>
            </a:r>
            <a:endParaRPr lang="zh-CN" altLang="en-US" dirty="0"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5534897" y="3186253"/>
            <a:ext cx="3804742" cy="485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动态追踪工具</a:t>
            </a:r>
            <a:endParaRPr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>
            <p:custDataLst>
              <p:tags r:id="rId9"/>
            </p:custDataLst>
          </p:nvPr>
        </p:nvSpPr>
        <p:spPr>
          <a:xfrm>
            <a:off x="5534897" y="4782008"/>
            <a:ext cx="3804742" cy="4857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eBPF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落地案例</a:t>
            </a:r>
            <a:endParaRPr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0075" y="472441"/>
            <a:ext cx="6913646" cy="423545"/>
          </a:xfrm>
        </p:spPr>
        <p:txBody>
          <a:bodyPr wrap="square"/>
          <a:lstStyle/>
          <a:p>
            <a:r>
              <a:rPr lang="en-US" altLang="zh-CN" dirty="0"/>
              <a:t>eBPF</a:t>
            </a:r>
            <a:r>
              <a:rPr dirty="0"/>
              <a:t>简介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4255" y="1147445"/>
            <a:ext cx="7234555" cy="41795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0075" y="1147445"/>
            <a:ext cx="3431540" cy="3661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lvl="1" indent="-171450" algn="l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eBPF是一项革命性的内核技术。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>
              <a:lnSpc>
                <a:spcPct val="150000"/>
              </a:lnSpc>
              <a:buNone/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eBPF是一种高级虚拟机，可以在内核中运行沙盒程序，而无需改变内核源码或加载内核模块，并具有相对较高的安全性。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>
              <a:lnSpc>
                <a:spcPct val="150000"/>
              </a:lnSpc>
              <a:buNone/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eBPF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官网如右图介绍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eBPF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的能力</a:t>
            </a:r>
            <a:endParaRPr lang="en-US" altLang="zh-CN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endParaRPr lang="en-US" altLang="zh-CN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endParaRPr lang="zh-CN" altLang="en-US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4565650"/>
            <a:ext cx="4666615" cy="19900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0075" y="472441"/>
            <a:ext cx="6913646" cy="423545"/>
          </a:xfrm>
        </p:spPr>
        <p:txBody>
          <a:bodyPr wrap="square"/>
          <a:lstStyle/>
          <a:p>
            <a:r>
              <a:rPr lang="en-US" altLang="zh-CN" dirty="0"/>
              <a:t>eBPF</a:t>
            </a:r>
            <a:r>
              <a:rPr dirty="0"/>
              <a:t>架构</a:t>
            </a:r>
            <a:endParaRPr dirty="0"/>
          </a:p>
        </p:txBody>
      </p:sp>
      <p:pic>
        <p:nvPicPr>
          <p:cNvPr id="3" name="图片 2" descr="eBPF架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0" y="1274445"/>
            <a:ext cx="5147945" cy="3947795"/>
          </a:xfrm>
          <a:prstGeom prst="rect">
            <a:avLst/>
          </a:prstGeom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2567940" y="5600700"/>
            <a:ext cx="735584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lvl="1" indent="-171450" algn="l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eBPF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program: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高级语言编写的代码，通过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LLVM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编译成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eBPF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指令后再内核中运行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</a:t>
            </a: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eBPF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map: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存储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eBPF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程序生成的数据，用于用户态和内核态通信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>
              <a:lnSpc>
                <a:spcPct val="150000"/>
              </a:lnSpc>
              <a:buNone/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>
              <a:lnSpc>
                <a:spcPct val="150000"/>
              </a:lnSpc>
              <a:buNone/>
            </a:pPr>
            <a:endParaRPr lang="en-US" altLang="zh-CN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endParaRPr lang="en-US" altLang="zh-CN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endParaRPr lang="zh-CN" altLang="en-US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6925310" y="1003300"/>
          <a:ext cx="4438650" cy="4490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325"/>
                <a:gridCol w="221932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维度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eBPF</a:t>
                      </a:r>
                      <a:endParaRPr lang="en-US" altLang="zh-CN"/>
                    </a:p>
                  </a:txBody>
                  <a:tcPr/>
                </a:tc>
              </a:tr>
              <a:tr h="10153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内核版本支持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Linux 3.18[4.x for kprobe/uprobe/tracepoint/perf-event]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寄存器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r>
                        <a:rPr lang="zh-CN" altLang="en-US"/>
                        <a:t>个读写 </a:t>
                      </a:r>
                      <a:r>
                        <a:rPr lang="en-US" altLang="zh-CN"/>
                        <a:t>1</a:t>
                      </a:r>
                      <a:r>
                        <a:rPr lang="zh-CN" altLang="en-US"/>
                        <a:t>个只读   </a:t>
                      </a:r>
                      <a:r>
                        <a:rPr lang="en-US" altLang="zh-CN"/>
                        <a:t>64</a:t>
                      </a:r>
                      <a:r>
                        <a:rPr lang="zh-CN" altLang="en-US"/>
                        <a:t>位</a:t>
                      </a:r>
                      <a:endParaRPr lang="zh-CN" alt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存储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512 字节堆栈，无限制大小的 </a:t>
                      </a:r>
                      <a:r>
                        <a:rPr lang="en-US" altLang="zh-CN"/>
                        <a:t>eBPFMap</a:t>
                      </a:r>
                      <a:r>
                        <a:rPr lang="zh-CN" altLang="en-US"/>
                        <a:t> 存储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限制的内核调用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有限，通过 bpf_call 指令调用</a:t>
                      </a:r>
                      <a:endParaRPr lang="zh-CN" alt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目标事件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数据包、内核函数、用户函数、跟踪点等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0075" y="472441"/>
            <a:ext cx="6913646" cy="423545"/>
          </a:xfrm>
        </p:spPr>
        <p:txBody>
          <a:bodyPr wrap="square"/>
          <a:lstStyle/>
          <a:p>
            <a:r>
              <a:rPr lang="en-US" altLang="zh-CN" dirty="0"/>
              <a:t>eBPF——</a:t>
            </a:r>
            <a:r>
              <a:rPr dirty="0"/>
              <a:t>网络行为控制例子</a:t>
            </a:r>
            <a:endParaRPr dirty="0"/>
          </a:p>
        </p:txBody>
      </p:sp>
      <p:pic>
        <p:nvPicPr>
          <p:cNvPr id="3" name="图片 2" descr="eBPF操作网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405" y="1960880"/>
            <a:ext cx="5669280" cy="38849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46265" y="1261110"/>
            <a:ext cx="458406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None/>
            </a:pPr>
            <a:r>
              <a:rPr lang="zh-CN" altLang="en-US" sz="24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  <a:sym typeface="+mn-ea"/>
              </a:rPr>
              <a:t>该例子描述了用</a:t>
            </a:r>
            <a:r>
              <a:rPr lang="en-US" altLang="zh-CN" sz="24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  <a:sym typeface="+mn-ea"/>
              </a:rPr>
              <a:t>eBPF</a:t>
            </a:r>
            <a:r>
              <a:rPr lang="zh-CN" altLang="en-US" sz="24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  <a:sym typeface="+mn-ea"/>
              </a:rPr>
              <a:t>根据规则进行网络包</a:t>
            </a:r>
            <a:r>
              <a:rPr lang="en-US" altLang="zh-CN" sz="24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  <a:sym typeface="+mn-ea"/>
              </a:rPr>
              <a:t>drop</a:t>
            </a:r>
            <a:r>
              <a:rPr lang="zh-CN" altLang="en-US" sz="24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  <a:sym typeface="+mn-ea"/>
              </a:rPr>
              <a:t>和</a:t>
            </a:r>
            <a:r>
              <a:rPr lang="en-US" altLang="zh-CN" sz="24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  <a:sym typeface="+mn-ea"/>
              </a:rPr>
              <a:t>forword</a:t>
            </a:r>
            <a:r>
              <a:rPr lang="zh-CN" altLang="en-US" sz="24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  <a:sym typeface="+mn-ea"/>
              </a:rPr>
              <a:t>的过程</a:t>
            </a:r>
            <a:endParaRPr lang="zh-CN" altLang="en-US" sz="24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  <a:sym typeface="+mn-ea"/>
            </a:endParaRPr>
          </a:p>
          <a:p>
            <a:pPr algn="l">
              <a:buNone/>
            </a:pPr>
            <a:endParaRPr lang="zh-CN" altLang="en-US" sz="3200" b="1">
              <a:solidFill>
                <a:srgbClr val="C00000"/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algn="l">
              <a:buNone/>
            </a:pPr>
            <a:r>
              <a:rPr lang="zh-CN" altLang="en-US" sz="3200" b="1">
                <a:solidFill>
                  <a:srgbClr val="C00000"/>
                </a:solidFill>
                <a:latin typeface="+mj-ea"/>
                <a:ea typeface="华文宋体" panose="02010600040101010101" charset="-122"/>
                <a:cs typeface="+mj-ea"/>
              </a:rPr>
              <a:t>优点</a:t>
            </a:r>
            <a:r>
              <a:rPr lang="en-US" altLang="zh-CN" sz="3200" b="1">
                <a:solidFill>
                  <a:srgbClr val="C00000"/>
                </a:solidFill>
                <a:latin typeface="+mj-ea"/>
                <a:ea typeface="华文宋体" panose="02010600040101010101" charset="-122"/>
                <a:cs typeface="+mj-ea"/>
              </a:rPr>
              <a:t>：</a:t>
            </a:r>
            <a:endParaRPr lang="en-US" altLang="zh-CN" sz="2000">
              <a:solidFill>
                <a:srgbClr val="C00000"/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algn="l">
              <a:buNone/>
            </a:pPr>
            <a:endParaRPr lang="zh-CN" altLang="en-US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marL="171450" lvl="1" indent="-171450" algn="l">
              <a:lnSpc>
                <a:spcPct val="150000"/>
              </a:lnSpc>
              <a:buNone/>
            </a:pP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更好的性能，在网络驱动上层直接进行网络包处理，数据包不再经过后续网络栈，相比于iptables更早处理数据包，所以损耗更小。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>
              <a:lnSpc>
                <a:spcPct val="150000"/>
              </a:lnSpc>
              <a:buNone/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>
              <a:lnSpc>
                <a:spcPct val="150000"/>
              </a:lnSpc>
              <a:buNone/>
            </a:pP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更灵活，网络包处理过程由eBPF代码程序控制，自由度和可塑性更高！</a:t>
            </a:r>
            <a:endParaRPr lang="zh-CN" altLang="en-US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algn="l">
              <a:buNone/>
            </a:pPr>
            <a:endParaRPr lang="en-US" altLang="zh-CN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algn="l">
              <a:buNone/>
            </a:pPr>
            <a:endParaRPr lang="en-US" altLang="zh-CN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algn="l">
              <a:buNone/>
            </a:pPr>
            <a:endParaRPr lang="en-US" altLang="zh-CN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0075" y="472441"/>
            <a:ext cx="6913646" cy="423545"/>
          </a:xfrm>
        </p:spPr>
        <p:txBody>
          <a:bodyPr wrap="square"/>
          <a:lstStyle/>
          <a:p>
            <a:r>
              <a:rPr dirty="0"/>
              <a:t>内核模块 </a:t>
            </a:r>
            <a:r>
              <a:rPr lang="en-US" altLang="zh-CN" dirty="0"/>
              <a:t>VS eBPF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1844675" y="1276985"/>
            <a:ext cx="79813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None/>
            </a:pP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内核模块能解决上述例子问题，为什么</a:t>
            </a: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eBPF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更优于内核模块？</a:t>
            </a:r>
            <a:endParaRPr lang="zh-CN" altLang="en-US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844675" y="2301240"/>
          <a:ext cx="8518525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5978"/>
                <a:gridCol w="2835979"/>
                <a:gridCol w="2846568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维度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linux</a:t>
                      </a:r>
                      <a:r>
                        <a:rPr lang="zh-CN" altLang="en-US"/>
                        <a:t>内核模块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eBPF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安全性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可能引入漏洞或导致内核</a:t>
                      </a:r>
                      <a:r>
                        <a:rPr lang="en-US" altLang="zh-CN"/>
                        <a:t>panic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安全校验检查，安全度高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运行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基于相同内核运行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ABI</a:t>
                      </a:r>
                      <a:r>
                        <a:rPr lang="zh-CN" altLang="en-US"/>
                        <a:t>稳定情况下，一次编译，各处运行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编写难度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一般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升级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可能导致处理流中断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原子升级，不会导致处理流程中断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功能：</a:t>
                      </a:r>
                      <a:r>
                        <a:rPr lang="en-US" altLang="zh-CN"/>
                        <a:t>tracepoint/kprobes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支持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支持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0075" y="472441"/>
            <a:ext cx="6913646" cy="423545"/>
          </a:xfrm>
        </p:spPr>
        <p:txBody>
          <a:bodyPr wrap="square"/>
          <a:lstStyle/>
          <a:p>
            <a:r>
              <a:rPr lang="en-US" altLang="zh-CN" dirty="0"/>
              <a:t>why eBPF</a:t>
            </a:r>
            <a:r>
              <a:rPr dirty="0"/>
              <a:t>——安全性</a:t>
            </a:r>
            <a:r>
              <a:rPr lang="en-US" altLang="zh-CN" dirty="0"/>
              <a:t>demo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6118225" y="3942715"/>
            <a:ext cx="58597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None/>
            </a:pP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结论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：</a:t>
            </a:r>
            <a:endParaRPr lang="zh-CN" altLang="en-US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algn="l">
              <a:buNone/>
            </a:pPr>
            <a:endParaRPr lang="zh-CN" altLang="en-US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algn="l">
              <a:buNone/>
            </a:pP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内核模块会导致内核崩溃，机器重启</a:t>
            </a:r>
            <a:endParaRPr lang="zh-CN" altLang="en-US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algn="l">
              <a:buNone/>
            </a:pPr>
            <a:endParaRPr lang="zh-CN" altLang="en-US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algn="l">
              <a:buNone/>
            </a:pPr>
            <a:endParaRPr lang="zh-CN" altLang="en-US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algn="l">
              <a:buNone/>
            </a:pP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ebpf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会告警访问了非法内存，不会导致内核崩溃</a:t>
            </a:r>
            <a:endParaRPr lang="zh-CN" altLang="en-US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1287145"/>
            <a:ext cx="4559300" cy="4876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43395" y="1273810"/>
            <a:ext cx="2799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hlinkClick r:id="rId2" tooltip="" action="ppaction://hlinkfile"/>
              </a:rPr>
              <a:t>kernel moudle error demo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>
                <a:hlinkClick r:id="rId3" tooltip="" action="ppaction://hlinkfile"/>
              </a:rPr>
              <a:t>ebpf error demo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/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矩形 23"/>
          <p:cNvSpPr/>
          <p:nvPr/>
        </p:nvSpPr>
        <p:spPr>
          <a:xfrm>
            <a:off x="5080" y="0"/>
            <a:ext cx="12192000" cy="68580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18"/>
          <p:cNvSpPr/>
          <p:nvPr/>
        </p:nvSpPr>
        <p:spPr>
          <a:xfrm>
            <a:off x="-151102" y="2460337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+mn-ea"/>
            </a:endParaRPr>
          </a:p>
        </p:txBody>
      </p:sp>
      <p:sp>
        <p:nvSpPr>
          <p:cNvPr id="5" name="Oval 37"/>
          <p:cNvSpPr/>
          <p:nvPr/>
        </p:nvSpPr>
        <p:spPr>
          <a:xfrm>
            <a:off x="1649126" y="2460340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+mn-ea"/>
            </a:endParaRPr>
          </a:p>
        </p:txBody>
      </p:sp>
      <p:sp>
        <p:nvSpPr>
          <p:cNvPr id="6" name="Oval 38"/>
          <p:cNvSpPr/>
          <p:nvPr/>
        </p:nvSpPr>
        <p:spPr>
          <a:xfrm>
            <a:off x="749010" y="2460337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1" name="Oval 60"/>
          <p:cNvSpPr/>
          <p:nvPr/>
        </p:nvSpPr>
        <p:spPr>
          <a:xfrm>
            <a:off x="4929046" y="3002218"/>
            <a:ext cx="1819275" cy="1819275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2" name="Oval 65"/>
          <p:cNvSpPr/>
          <p:nvPr/>
        </p:nvSpPr>
        <p:spPr>
          <a:xfrm>
            <a:off x="3202661" y="1685237"/>
            <a:ext cx="813219" cy="81321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3" name="Oval 66"/>
          <p:cNvSpPr/>
          <p:nvPr/>
        </p:nvSpPr>
        <p:spPr>
          <a:xfrm>
            <a:off x="4064243" y="2352926"/>
            <a:ext cx="291059" cy="29105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4" name="Oval 67"/>
          <p:cNvSpPr/>
          <p:nvPr/>
        </p:nvSpPr>
        <p:spPr>
          <a:xfrm>
            <a:off x="5955228" y="5631346"/>
            <a:ext cx="452771" cy="45277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5" name="Oval 68"/>
          <p:cNvSpPr/>
          <p:nvPr/>
        </p:nvSpPr>
        <p:spPr>
          <a:xfrm>
            <a:off x="5627016" y="2580736"/>
            <a:ext cx="829133" cy="829133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6" name="Oval 69"/>
          <p:cNvSpPr/>
          <p:nvPr/>
        </p:nvSpPr>
        <p:spPr>
          <a:xfrm>
            <a:off x="6457262" y="5389907"/>
            <a:ext cx="291059" cy="29105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7" name="Oval 70"/>
          <p:cNvSpPr/>
          <p:nvPr/>
        </p:nvSpPr>
        <p:spPr>
          <a:xfrm>
            <a:off x="5421638" y="2340106"/>
            <a:ext cx="240461" cy="24046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grpSp>
        <p:nvGrpSpPr>
          <p:cNvPr id="18" name="Group 7"/>
          <p:cNvGrpSpPr/>
          <p:nvPr/>
        </p:nvGrpSpPr>
        <p:grpSpPr>
          <a:xfrm>
            <a:off x="5456679" y="3530103"/>
            <a:ext cx="764007" cy="764007"/>
            <a:chOff x="7938" y="-3175"/>
            <a:chExt cx="490538" cy="490538"/>
          </a:xfrm>
          <a:solidFill>
            <a:srgbClr val="005285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7938" y="-3175"/>
              <a:ext cx="152400" cy="490538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344488" y="-3175"/>
              <a:ext cx="153988" cy="490538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6213" y="-3175"/>
              <a:ext cx="153988" cy="490538"/>
            </a:xfrm>
            <a:custGeom>
              <a:avLst/>
              <a:gdLst>
                <a:gd name="T0" fmla="*/ 32 w 40"/>
                <a:gd name="T1" fmla="*/ 72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72 h 128"/>
                <a:gd name="T10" fmla="*/ 0 w 40"/>
                <a:gd name="T11" fmla="*/ 88 h 128"/>
                <a:gd name="T12" fmla="*/ 8 w 40"/>
                <a:gd name="T13" fmla="*/ 104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104 h 128"/>
                <a:gd name="T22" fmla="*/ 40 w 40"/>
                <a:gd name="T23" fmla="*/ 88 h 128"/>
                <a:gd name="T24" fmla="*/ 32 w 40"/>
                <a:gd name="T25" fmla="*/ 72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68 h 128"/>
                <a:gd name="T34" fmla="*/ 20 w 40"/>
                <a:gd name="T35" fmla="*/ 68 h 128"/>
                <a:gd name="T36" fmla="*/ 16 w 40"/>
                <a:gd name="T37" fmla="*/ 68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108 h 128"/>
                <a:gd name="T48" fmla="*/ 20 w 40"/>
                <a:gd name="T49" fmla="*/ 108 h 128"/>
                <a:gd name="T50" fmla="*/ 24 w 40"/>
                <a:gd name="T51" fmla="*/ 108 h 128"/>
                <a:gd name="T52" fmla="*/ 24 w 40"/>
                <a:gd name="T53" fmla="*/ 116 h 128"/>
                <a:gd name="T54" fmla="*/ 31 w 40"/>
                <a:gd name="T55" fmla="*/ 91 h 128"/>
                <a:gd name="T56" fmla="*/ 31 w 40"/>
                <a:gd name="T57" fmla="*/ 92 h 128"/>
                <a:gd name="T58" fmla="*/ 30 w 40"/>
                <a:gd name="T59" fmla="*/ 95 h 128"/>
                <a:gd name="T60" fmla="*/ 30 w 40"/>
                <a:gd name="T61" fmla="*/ 95 h 128"/>
                <a:gd name="T62" fmla="*/ 27 w 40"/>
                <a:gd name="T63" fmla="*/ 98 h 128"/>
                <a:gd name="T64" fmla="*/ 27 w 40"/>
                <a:gd name="T65" fmla="*/ 98 h 128"/>
                <a:gd name="T66" fmla="*/ 24 w 40"/>
                <a:gd name="T67" fmla="*/ 99 h 128"/>
                <a:gd name="T68" fmla="*/ 20 w 40"/>
                <a:gd name="T69" fmla="*/ 100 h 128"/>
                <a:gd name="T70" fmla="*/ 16 w 40"/>
                <a:gd name="T71" fmla="*/ 99 h 128"/>
                <a:gd name="T72" fmla="*/ 13 w 40"/>
                <a:gd name="T73" fmla="*/ 98 h 128"/>
                <a:gd name="T74" fmla="*/ 13 w 40"/>
                <a:gd name="T75" fmla="*/ 98 h 128"/>
                <a:gd name="T76" fmla="*/ 10 w 40"/>
                <a:gd name="T77" fmla="*/ 95 h 128"/>
                <a:gd name="T78" fmla="*/ 10 w 40"/>
                <a:gd name="T79" fmla="*/ 95 h 128"/>
                <a:gd name="T80" fmla="*/ 9 w 40"/>
                <a:gd name="T81" fmla="*/ 92 h 128"/>
                <a:gd name="T82" fmla="*/ 9 w 40"/>
                <a:gd name="T83" fmla="*/ 91 h 128"/>
                <a:gd name="T84" fmla="*/ 8 w 40"/>
                <a:gd name="T85" fmla="*/ 88 h 128"/>
                <a:gd name="T86" fmla="*/ 9 w 40"/>
                <a:gd name="T87" fmla="*/ 85 h 128"/>
                <a:gd name="T88" fmla="*/ 9 w 40"/>
                <a:gd name="T89" fmla="*/ 84 h 128"/>
                <a:gd name="T90" fmla="*/ 10 w 40"/>
                <a:gd name="T91" fmla="*/ 81 h 128"/>
                <a:gd name="T92" fmla="*/ 10 w 40"/>
                <a:gd name="T93" fmla="*/ 81 h 128"/>
                <a:gd name="T94" fmla="*/ 13 w 40"/>
                <a:gd name="T95" fmla="*/ 78 h 128"/>
                <a:gd name="T96" fmla="*/ 13 w 40"/>
                <a:gd name="T97" fmla="*/ 78 h 128"/>
                <a:gd name="T98" fmla="*/ 16 w 40"/>
                <a:gd name="T99" fmla="*/ 77 h 128"/>
                <a:gd name="T100" fmla="*/ 20 w 40"/>
                <a:gd name="T101" fmla="*/ 76 h 128"/>
                <a:gd name="T102" fmla="*/ 24 w 40"/>
                <a:gd name="T103" fmla="*/ 77 h 128"/>
                <a:gd name="T104" fmla="*/ 27 w 40"/>
                <a:gd name="T105" fmla="*/ 78 h 128"/>
                <a:gd name="T106" fmla="*/ 27 w 40"/>
                <a:gd name="T107" fmla="*/ 78 h 128"/>
                <a:gd name="T108" fmla="*/ 30 w 40"/>
                <a:gd name="T109" fmla="*/ 81 h 128"/>
                <a:gd name="T110" fmla="*/ 30 w 40"/>
                <a:gd name="T111" fmla="*/ 81 h 128"/>
                <a:gd name="T112" fmla="*/ 31 w 40"/>
                <a:gd name="T113" fmla="*/ 84 h 128"/>
                <a:gd name="T114" fmla="*/ 31 w 40"/>
                <a:gd name="T115" fmla="*/ 85 h 128"/>
                <a:gd name="T116" fmla="*/ 32 w 40"/>
                <a:gd name="T117" fmla="*/ 88 h 128"/>
                <a:gd name="T118" fmla="*/ 31 w 40"/>
                <a:gd name="T119" fmla="*/ 9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7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3" y="76"/>
                    <a:pt x="0" y="81"/>
                    <a:pt x="0" y="88"/>
                  </a:cubicBezTo>
                  <a:cubicBezTo>
                    <a:pt x="0" y="95"/>
                    <a:pt x="3" y="100"/>
                    <a:pt x="8" y="10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7" y="100"/>
                    <a:pt x="40" y="95"/>
                    <a:pt x="40" y="88"/>
                  </a:cubicBezTo>
                  <a:cubicBezTo>
                    <a:pt x="40" y="81"/>
                    <a:pt x="37" y="76"/>
                    <a:pt x="32" y="72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8"/>
                    <a:pt x="21" y="68"/>
                    <a:pt x="20" y="68"/>
                  </a:cubicBezTo>
                  <a:cubicBezTo>
                    <a:pt x="19" y="68"/>
                    <a:pt x="17" y="68"/>
                    <a:pt x="16" y="68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7" y="108"/>
                    <a:pt x="19" y="108"/>
                    <a:pt x="20" y="108"/>
                  </a:cubicBezTo>
                  <a:cubicBezTo>
                    <a:pt x="21" y="108"/>
                    <a:pt x="23" y="108"/>
                    <a:pt x="24" y="108"/>
                  </a:cubicBezTo>
                  <a:lnTo>
                    <a:pt x="24" y="116"/>
                  </a:lnTo>
                  <a:close/>
                  <a:moveTo>
                    <a:pt x="31" y="91"/>
                  </a:move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0" y="94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29" y="96"/>
                    <a:pt x="28" y="97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8"/>
                    <a:pt x="25" y="99"/>
                    <a:pt x="24" y="99"/>
                  </a:cubicBezTo>
                  <a:cubicBezTo>
                    <a:pt x="23" y="100"/>
                    <a:pt x="21" y="100"/>
                    <a:pt x="20" y="100"/>
                  </a:cubicBezTo>
                  <a:cubicBezTo>
                    <a:pt x="19" y="100"/>
                    <a:pt x="17" y="100"/>
                    <a:pt x="16" y="99"/>
                  </a:cubicBezTo>
                  <a:cubicBezTo>
                    <a:pt x="15" y="99"/>
                    <a:pt x="14" y="98"/>
                    <a:pt x="13" y="9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2" y="97"/>
                    <a:pt x="11" y="96"/>
                    <a:pt x="10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4"/>
                    <a:pt x="9" y="93"/>
                    <a:pt x="9" y="92"/>
                  </a:cubicBezTo>
                  <a:cubicBezTo>
                    <a:pt x="9" y="92"/>
                    <a:pt x="9" y="92"/>
                    <a:pt x="9" y="91"/>
                  </a:cubicBezTo>
                  <a:cubicBezTo>
                    <a:pt x="8" y="90"/>
                    <a:pt x="8" y="89"/>
                    <a:pt x="8" y="88"/>
                  </a:cubicBezTo>
                  <a:cubicBezTo>
                    <a:pt x="8" y="87"/>
                    <a:pt x="8" y="86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10" y="82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1" y="80"/>
                    <a:pt x="12" y="79"/>
                    <a:pt x="1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8"/>
                    <a:pt x="15" y="77"/>
                    <a:pt x="16" y="77"/>
                  </a:cubicBezTo>
                  <a:cubicBezTo>
                    <a:pt x="17" y="76"/>
                    <a:pt x="19" y="76"/>
                    <a:pt x="20" y="76"/>
                  </a:cubicBezTo>
                  <a:cubicBezTo>
                    <a:pt x="21" y="76"/>
                    <a:pt x="23" y="76"/>
                    <a:pt x="24" y="77"/>
                  </a:cubicBezTo>
                  <a:cubicBezTo>
                    <a:pt x="25" y="77"/>
                    <a:pt x="26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9" y="80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1" y="83"/>
                    <a:pt x="31" y="84"/>
                  </a:cubicBezTo>
                  <a:cubicBezTo>
                    <a:pt x="31" y="84"/>
                    <a:pt x="31" y="84"/>
                    <a:pt x="31" y="85"/>
                  </a:cubicBezTo>
                  <a:cubicBezTo>
                    <a:pt x="32" y="86"/>
                    <a:pt x="32" y="87"/>
                    <a:pt x="32" y="88"/>
                  </a:cubicBezTo>
                  <a:cubicBezTo>
                    <a:pt x="32" y="89"/>
                    <a:pt x="32" y="90"/>
                    <a:pt x="3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956" y="299125"/>
            <a:ext cx="892927" cy="769649"/>
          </a:xfrm>
          <a:prstGeom prst="rect">
            <a:avLst/>
          </a:prstGeom>
        </p:spPr>
      </p:pic>
      <p:sp>
        <p:nvSpPr>
          <p:cNvPr id="25" name="TextBox 31"/>
          <p:cNvSpPr txBox="1"/>
          <p:nvPr/>
        </p:nvSpPr>
        <p:spPr>
          <a:xfrm>
            <a:off x="1863895" y="4457181"/>
            <a:ext cx="24999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eBPF</a:t>
            </a:r>
            <a:r>
              <a:rPr lang="zh-CN" altLang="en-US" sz="2800" b="1" dirty="0">
                <a:solidFill>
                  <a:schemeClr val="bg1"/>
                </a:solidFill>
              </a:rPr>
              <a:t>落地案例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0075" y="472758"/>
            <a:ext cx="9580245" cy="423545"/>
          </a:xfrm>
        </p:spPr>
        <p:txBody>
          <a:bodyPr wrap="square"/>
          <a:lstStyle/>
          <a:p>
            <a:r>
              <a:rPr lang="en-US" altLang="zh-CN" dirty="0"/>
              <a:t>eBPF</a:t>
            </a:r>
            <a:r>
              <a:rPr dirty="0"/>
              <a:t>落地案例</a:t>
            </a:r>
            <a:endParaRPr dirty="0"/>
          </a:p>
        </p:txBody>
      </p: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1828800" y="2476500"/>
          <a:ext cx="8534400" cy="307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0"/>
                <a:gridCol w="426720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名称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简述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腾讯利用</a:t>
                      </a:r>
                      <a:r>
                        <a:rPr lang="en-US" altLang="zh-CN"/>
                        <a:t>eBPF</a:t>
                      </a:r>
                      <a:r>
                        <a:rPr lang="zh-CN" altLang="en-US"/>
                        <a:t>加速</a:t>
                      </a:r>
                      <a:r>
                        <a:rPr lang="en-US" altLang="zh-CN"/>
                        <a:t>k8s Service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利用</a:t>
                      </a:r>
                      <a:r>
                        <a:rPr lang="en-US" altLang="zh-CN"/>
                        <a:t>eBPF</a:t>
                      </a:r>
                      <a:r>
                        <a:rPr lang="zh-CN" altLang="en-US"/>
                        <a:t>绕过</a:t>
                      </a:r>
                      <a:r>
                        <a:rPr lang="en-US" altLang="zh-CN"/>
                        <a:t>conntrack</a:t>
                      </a:r>
                      <a:r>
                        <a:rPr lang="zh-CN" altLang="en-US"/>
                        <a:t>提升</a:t>
                      </a:r>
                      <a:r>
                        <a:rPr lang="en-US" altLang="zh-CN"/>
                        <a:t>service</a:t>
                      </a:r>
                      <a:r>
                        <a:rPr lang="zh-CN" altLang="en-US"/>
                        <a:t>访问性能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阿里云</a:t>
                      </a:r>
                      <a:r>
                        <a:rPr lang="en-US" altLang="zh-CN"/>
                        <a:t>——</a:t>
                      </a:r>
                      <a:r>
                        <a:rPr lang="zh-CN" altLang="en-US"/>
                        <a:t>谐云云上监控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利用</a:t>
                      </a:r>
                      <a:r>
                        <a:rPr lang="en-US" altLang="zh-CN"/>
                        <a:t>eBPF</a:t>
                      </a:r>
                      <a:r>
                        <a:rPr lang="zh-CN" altLang="en-US"/>
                        <a:t>监控阿里公有云业务应用及网络</a:t>
                      </a:r>
                      <a:endParaRPr lang="zh-CN" altLang="en-US"/>
                    </a:p>
                  </a:txBody>
                  <a:tcPr/>
                </a:tc>
              </a:tr>
              <a:tr h="6559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网易轻舟</a:t>
                      </a:r>
                      <a:r>
                        <a:rPr lang="en-US" altLang="zh-CN"/>
                        <a:t>sockops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加速</a:t>
                      </a:r>
                      <a:r>
                        <a:rPr lang="en-US" altLang="zh-CN"/>
                        <a:t>istios</a:t>
                      </a:r>
                      <a:r>
                        <a:rPr lang="zh-CN" altLang="en-US"/>
                        <a:t>中</a:t>
                      </a:r>
                      <a:r>
                        <a:rPr lang="en-US" altLang="zh-CN"/>
                        <a:t>sidecar</a:t>
                      </a:r>
                      <a:r>
                        <a:rPr lang="zh-CN" altLang="en-US"/>
                        <a:t>的代理和本地进程的通信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facebook Katran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利用</a:t>
                      </a:r>
                      <a:r>
                        <a:rPr lang="en-US" altLang="zh-CN"/>
                        <a:t>eBPF</a:t>
                      </a:r>
                      <a:r>
                        <a:rPr lang="zh-CN" altLang="en-US"/>
                        <a:t>加速</a:t>
                      </a:r>
                      <a:r>
                        <a:rPr lang="en-US" altLang="zh-CN"/>
                        <a:t>L4</a:t>
                      </a:r>
                      <a:r>
                        <a:rPr lang="zh-CN" altLang="en-US"/>
                        <a:t>负载均衡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Netflix</a:t>
                      </a:r>
                      <a:r>
                        <a:rPr lang="zh-CN" altLang="en-US"/>
                        <a:t>生产大量利用</a:t>
                      </a:r>
                      <a:r>
                        <a:rPr lang="en-US" altLang="zh-CN"/>
                        <a:t>BCC</a:t>
                      </a:r>
                      <a:r>
                        <a:rPr lang="zh-CN" altLang="en-US"/>
                        <a:t>工具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利用BPF的功能进行性能分析和跟踪，并将实际使用经验及代码反馈</a:t>
                      </a:r>
                      <a:r>
                        <a:rPr lang="en-US" altLang="zh-CN"/>
                        <a:t>BCC</a:t>
                      </a:r>
                      <a:r>
                        <a:rPr lang="zh-CN" altLang="en-US"/>
                        <a:t>社区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/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矩形 23"/>
          <p:cNvSpPr/>
          <p:nvPr/>
        </p:nvSpPr>
        <p:spPr>
          <a:xfrm>
            <a:off x="5080" y="0"/>
            <a:ext cx="12192000" cy="68580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18"/>
          <p:cNvSpPr/>
          <p:nvPr/>
        </p:nvSpPr>
        <p:spPr>
          <a:xfrm>
            <a:off x="-151102" y="2460337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+mn-ea"/>
            </a:endParaRPr>
          </a:p>
        </p:txBody>
      </p:sp>
      <p:sp>
        <p:nvSpPr>
          <p:cNvPr id="5" name="Oval 37"/>
          <p:cNvSpPr/>
          <p:nvPr/>
        </p:nvSpPr>
        <p:spPr>
          <a:xfrm>
            <a:off x="1649126" y="2460340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+mn-ea"/>
            </a:endParaRPr>
          </a:p>
        </p:txBody>
      </p:sp>
      <p:sp>
        <p:nvSpPr>
          <p:cNvPr id="6" name="Oval 38"/>
          <p:cNvSpPr/>
          <p:nvPr/>
        </p:nvSpPr>
        <p:spPr>
          <a:xfrm>
            <a:off x="749010" y="2460337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1" name="Oval 60"/>
          <p:cNvSpPr/>
          <p:nvPr/>
        </p:nvSpPr>
        <p:spPr>
          <a:xfrm>
            <a:off x="4929046" y="3002218"/>
            <a:ext cx="1819275" cy="1819275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2" name="Oval 65"/>
          <p:cNvSpPr/>
          <p:nvPr/>
        </p:nvSpPr>
        <p:spPr>
          <a:xfrm>
            <a:off x="3202661" y="1685237"/>
            <a:ext cx="813219" cy="81321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3" name="Oval 66"/>
          <p:cNvSpPr/>
          <p:nvPr/>
        </p:nvSpPr>
        <p:spPr>
          <a:xfrm>
            <a:off x="4064243" y="2352926"/>
            <a:ext cx="291059" cy="29105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4" name="Oval 67"/>
          <p:cNvSpPr/>
          <p:nvPr/>
        </p:nvSpPr>
        <p:spPr>
          <a:xfrm>
            <a:off x="5955228" y="5631346"/>
            <a:ext cx="452771" cy="45277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5" name="Oval 68"/>
          <p:cNvSpPr/>
          <p:nvPr/>
        </p:nvSpPr>
        <p:spPr>
          <a:xfrm>
            <a:off x="5627016" y="2580736"/>
            <a:ext cx="829133" cy="829133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6" name="Oval 69"/>
          <p:cNvSpPr/>
          <p:nvPr/>
        </p:nvSpPr>
        <p:spPr>
          <a:xfrm>
            <a:off x="6457262" y="5389907"/>
            <a:ext cx="291059" cy="29105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7" name="Oval 70"/>
          <p:cNvSpPr/>
          <p:nvPr/>
        </p:nvSpPr>
        <p:spPr>
          <a:xfrm>
            <a:off x="5421638" y="2340106"/>
            <a:ext cx="240461" cy="24046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grpSp>
        <p:nvGrpSpPr>
          <p:cNvPr id="18" name="Group 7"/>
          <p:cNvGrpSpPr/>
          <p:nvPr/>
        </p:nvGrpSpPr>
        <p:grpSpPr>
          <a:xfrm>
            <a:off x="5456679" y="3530103"/>
            <a:ext cx="764007" cy="764007"/>
            <a:chOff x="7938" y="-3175"/>
            <a:chExt cx="490538" cy="490538"/>
          </a:xfrm>
          <a:solidFill>
            <a:srgbClr val="005285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7938" y="-3175"/>
              <a:ext cx="152400" cy="490538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344488" y="-3175"/>
              <a:ext cx="153988" cy="490538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6213" y="-3175"/>
              <a:ext cx="153988" cy="490538"/>
            </a:xfrm>
            <a:custGeom>
              <a:avLst/>
              <a:gdLst>
                <a:gd name="T0" fmla="*/ 32 w 40"/>
                <a:gd name="T1" fmla="*/ 72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72 h 128"/>
                <a:gd name="T10" fmla="*/ 0 w 40"/>
                <a:gd name="T11" fmla="*/ 88 h 128"/>
                <a:gd name="T12" fmla="*/ 8 w 40"/>
                <a:gd name="T13" fmla="*/ 104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104 h 128"/>
                <a:gd name="T22" fmla="*/ 40 w 40"/>
                <a:gd name="T23" fmla="*/ 88 h 128"/>
                <a:gd name="T24" fmla="*/ 32 w 40"/>
                <a:gd name="T25" fmla="*/ 72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68 h 128"/>
                <a:gd name="T34" fmla="*/ 20 w 40"/>
                <a:gd name="T35" fmla="*/ 68 h 128"/>
                <a:gd name="T36" fmla="*/ 16 w 40"/>
                <a:gd name="T37" fmla="*/ 68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108 h 128"/>
                <a:gd name="T48" fmla="*/ 20 w 40"/>
                <a:gd name="T49" fmla="*/ 108 h 128"/>
                <a:gd name="T50" fmla="*/ 24 w 40"/>
                <a:gd name="T51" fmla="*/ 108 h 128"/>
                <a:gd name="T52" fmla="*/ 24 w 40"/>
                <a:gd name="T53" fmla="*/ 116 h 128"/>
                <a:gd name="T54" fmla="*/ 31 w 40"/>
                <a:gd name="T55" fmla="*/ 91 h 128"/>
                <a:gd name="T56" fmla="*/ 31 w 40"/>
                <a:gd name="T57" fmla="*/ 92 h 128"/>
                <a:gd name="T58" fmla="*/ 30 w 40"/>
                <a:gd name="T59" fmla="*/ 95 h 128"/>
                <a:gd name="T60" fmla="*/ 30 w 40"/>
                <a:gd name="T61" fmla="*/ 95 h 128"/>
                <a:gd name="T62" fmla="*/ 27 w 40"/>
                <a:gd name="T63" fmla="*/ 98 h 128"/>
                <a:gd name="T64" fmla="*/ 27 w 40"/>
                <a:gd name="T65" fmla="*/ 98 h 128"/>
                <a:gd name="T66" fmla="*/ 24 w 40"/>
                <a:gd name="T67" fmla="*/ 99 h 128"/>
                <a:gd name="T68" fmla="*/ 20 w 40"/>
                <a:gd name="T69" fmla="*/ 100 h 128"/>
                <a:gd name="T70" fmla="*/ 16 w 40"/>
                <a:gd name="T71" fmla="*/ 99 h 128"/>
                <a:gd name="T72" fmla="*/ 13 w 40"/>
                <a:gd name="T73" fmla="*/ 98 h 128"/>
                <a:gd name="T74" fmla="*/ 13 w 40"/>
                <a:gd name="T75" fmla="*/ 98 h 128"/>
                <a:gd name="T76" fmla="*/ 10 w 40"/>
                <a:gd name="T77" fmla="*/ 95 h 128"/>
                <a:gd name="T78" fmla="*/ 10 w 40"/>
                <a:gd name="T79" fmla="*/ 95 h 128"/>
                <a:gd name="T80" fmla="*/ 9 w 40"/>
                <a:gd name="T81" fmla="*/ 92 h 128"/>
                <a:gd name="T82" fmla="*/ 9 w 40"/>
                <a:gd name="T83" fmla="*/ 91 h 128"/>
                <a:gd name="T84" fmla="*/ 8 w 40"/>
                <a:gd name="T85" fmla="*/ 88 h 128"/>
                <a:gd name="T86" fmla="*/ 9 w 40"/>
                <a:gd name="T87" fmla="*/ 85 h 128"/>
                <a:gd name="T88" fmla="*/ 9 w 40"/>
                <a:gd name="T89" fmla="*/ 84 h 128"/>
                <a:gd name="T90" fmla="*/ 10 w 40"/>
                <a:gd name="T91" fmla="*/ 81 h 128"/>
                <a:gd name="T92" fmla="*/ 10 w 40"/>
                <a:gd name="T93" fmla="*/ 81 h 128"/>
                <a:gd name="T94" fmla="*/ 13 w 40"/>
                <a:gd name="T95" fmla="*/ 78 h 128"/>
                <a:gd name="T96" fmla="*/ 13 w 40"/>
                <a:gd name="T97" fmla="*/ 78 h 128"/>
                <a:gd name="T98" fmla="*/ 16 w 40"/>
                <a:gd name="T99" fmla="*/ 77 h 128"/>
                <a:gd name="T100" fmla="*/ 20 w 40"/>
                <a:gd name="T101" fmla="*/ 76 h 128"/>
                <a:gd name="T102" fmla="*/ 24 w 40"/>
                <a:gd name="T103" fmla="*/ 77 h 128"/>
                <a:gd name="T104" fmla="*/ 27 w 40"/>
                <a:gd name="T105" fmla="*/ 78 h 128"/>
                <a:gd name="T106" fmla="*/ 27 w 40"/>
                <a:gd name="T107" fmla="*/ 78 h 128"/>
                <a:gd name="T108" fmla="*/ 30 w 40"/>
                <a:gd name="T109" fmla="*/ 81 h 128"/>
                <a:gd name="T110" fmla="*/ 30 w 40"/>
                <a:gd name="T111" fmla="*/ 81 h 128"/>
                <a:gd name="T112" fmla="*/ 31 w 40"/>
                <a:gd name="T113" fmla="*/ 84 h 128"/>
                <a:gd name="T114" fmla="*/ 31 w 40"/>
                <a:gd name="T115" fmla="*/ 85 h 128"/>
                <a:gd name="T116" fmla="*/ 32 w 40"/>
                <a:gd name="T117" fmla="*/ 88 h 128"/>
                <a:gd name="T118" fmla="*/ 31 w 40"/>
                <a:gd name="T119" fmla="*/ 9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7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3" y="76"/>
                    <a:pt x="0" y="81"/>
                    <a:pt x="0" y="88"/>
                  </a:cubicBezTo>
                  <a:cubicBezTo>
                    <a:pt x="0" y="95"/>
                    <a:pt x="3" y="100"/>
                    <a:pt x="8" y="10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7" y="100"/>
                    <a:pt x="40" y="95"/>
                    <a:pt x="40" y="88"/>
                  </a:cubicBezTo>
                  <a:cubicBezTo>
                    <a:pt x="40" y="81"/>
                    <a:pt x="37" y="76"/>
                    <a:pt x="32" y="72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8"/>
                    <a:pt x="21" y="68"/>
                    <a:pt x="20" y="68"/>
                  </a:cubicBezTo>
                  <a:cubicBezTo>
                    <a:pt x="19" y="68"/>
                    <a:pt x="17" y="68"/>
                    <a:pt x="16" y="68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7" y="108"/>
                    <a:pt x="19" y="108"/>
                    <a:pt x="20" y="108"/>
                  </a:cubicBezTo>
                  <a:cubicBezTo>
                    <a:pt x="21" y="108"/>
                    <a:pt x="23" y="108"/>
                    <a:pt x="24" y="108"/>
                  </a:cubicBezTo>
                  <a:lnTo>
                    <a:pt x="24" y="116"/>
                  </a:lnTo>
                  <a:close/>
                  <a:moveTo>
                    <a:pt x="31" y="91"/>
                  </a:move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0" y="94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29" y="96"/>
                    <a:pt x="28" y="97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8"/>
                    <a:pt x="25" y="99"/>
                    <a:pt x="24" y="99"/>
                  </a:cubicBezTo>
                  <a:cubicBezTo>
                    <a:pt x="23" y="100"/>
                    <a:pt x="21" y="100"/>
                    <a:pt x="20" y="100"/>
                  </a:cubicBezTo>
                  <a:cubicBezTo>
                    <a:pt x="19" y="100"/>
                    <a:pt x="17" y="100"/>
                    <a:pt x="16" y="99"/>
                  </a:cubicBezTo>
                  <a:cubicBezTo>
                    <a:pt x="15" y="99"/>
                    <a:pt x="14" y="98"/>
                    <a:pt x="13" y="9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2" y="97"/>
                    <a:pt x="11" y="96"/>
                    <a:pt x="10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4"/>
                    <a:pt x="9" y="93"/>
                    <a:pt x="9" y="92"/>
                  </a:cubicBezTo>
                  <a:cubicBezTo>
                    <a:pt x="9" y="92"/>
                    <a:pt x="9" y="92"/>
                    <a:pt x="9" y="91"/>
                  </a:cubicBezTo>
                  <a:cubicBezTo>
                    <a:pt x="8" y="90"/>
                    <a:pt x="8" y="89"/>
                    <a:pt x="8" y="88"/>
                  </a:cubicBezTo>
                  <a:cubicBezTo>
                    <a:pt x="8" y="87"/>
                    <a:pt x="8" y="86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10" y="82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1" y="80"/>
                    <a:pt x="12" y="79"/>
                    <a:pt x="1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8"/>
                    <a:pt x="15" y="77"/>
                    <a:pt x="16" y="77"/>
                  </a:cubicBezTo>
                  <a:cubicBezTo>
                    <a:pt x="17" y="76"/>
                    <a:pt x="19" y="76"/>
                    <a:pt x="20" y="76"/>
                  </a:cubicBezTo>
                  <a:cubicBezTo>
                    <a:pt x="21" y="76"/>
                    <a:pt x="23" y="76"/>
                    <a:pt x="24" y="77"/>
                  </a:cubicBezTo>
                  <a:cubicBezTo>
                    <a:pt x="25" y="77"/>
                    <a:pt x="26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9" y="80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1" y="83"/>
                    <a:pt x="31" y="84"/>
                  </a:cubicBezTo>
                  <a:cubicBezTo>
                    <a:pt x="31" y="84"/>
                    <a:pt x="31" y="84"/>
                    <a:pt x="31" y="85"/>
                  </a:cubicBezTo>
                  <a:cubicBezTo>
                    <a:pt x="32" y="86"/>
                    <a:pt x="32" y="87"/>
                    <a:pt x="32" y="88"/>
                  </a:cubicBezTo>
                  <a:cubicBezTo>
                    <a:pt x="32" y="89"/>
                    <a:pt x="32" y="90"/>
                    <a:pt x="3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956" y="299125"/>
            <a:ext cx="892927" cy="769649"/>
          </a:xfrm>
          <a:prstGeom prst="rect">
            <a:avLst/>
          </a:prstGeom>
        </p:spPr>
      </p:pic>
      <p:sp>
        <p:nvSpPr>
          <p:cNvPr id="25" name="TextBox 31"/>
          <p:cNvSpPr txBox="1"/>
          <p:nvPr/>
        </p:nvSpPr>
        <p:spPr>
          <a:xfrm>
            <a:off x="795190" y="4457181"/>
            <a:ext cx="4637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eBPF——</a:t>
            </a:r>
            <a:r>
              <a:rPr lang="zh-CN" altLang="en-US" sz="2800" b="1" dirty="0">
                <a:solidFill>
                  <a:schemeClr val="bg1"/>
                </a:solidFill>
              </a:rPr>
              <a:t>火爆的社区和未来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0075" y="472441"/>
            <a:ext cx="6913646" cy="423545"/>
          </a:xfrm>
        </p:spPr>
        <p:txBody>
          <a:bodyPr wrap="square"/>
          <a:lstStyle/>
          <a:p>
            <a:r>
              <a:rPr lang="en-US" altLang="zh-CN" dirty="0"/>
              <a:t>eBPF——</a:t>
            </a:r>
            <a:r>
              <a:rPr dirty="0"/>
              <a:t>热点开源项目</a:t>
            </a:r>
            <a:endParaRPr dirty="0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828800" y="2095500"/>
          <a:ext cx="85344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0"/>
                <a:gridCol w="426720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名称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简介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Cilium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高效容器网络和安全方案（</a:t>
                      </a:r>
                      <a:r>
                        <a:rPr lang="en-US" altLang="zh-CN"/>
                        <a:t>CNI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BCC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Linux</a:t>
                      </a:r>
                      <a:r>
                        <a:rPr lang="zh-CN" altLang="en-US"/>
                        <a:t>故障诊断工具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Katran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r>
                        <a:rPr lang="zh-CN" altLang="en-US"/>
                        <a:t>层负载均衡器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Sysdig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Linux</a:t>
                      </a:r>
                      <a:r>
                        <a:rPr lang="zh-CN" altLang="en-US"/>
                        <a:t>可观测性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bpftrace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eBPF</a:t>
                      </a:r>
                      <a:r>
                        <a:rPr lang="zh-CN" altLang="en-US"/>
                        <a:t>高级追踪语言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0075" y="472441"/>
            <a:ext cx="6913646" cy="423545"/>
          </a:xfrm>
        </p:spPr>
        <p:txBody>
          <a:bodyPr wrap="square"/>
          <a:lstStyle/>
          <a:p>
            <a:r>
              <a:rPr lang="en-US" altLang="zh-CN" dirty="0"/>
              <a:t>eBPF</a:t>
            </a:r>
            <a:r>
              <a:rPr dirty="0"/>
              <a:t>的未来</a:t>
            </a:r>
            <a:endParaRPr dirty="0"/>
          </a:p>
        </p:txBody>
      </p:sp>
      <p:sp>
        <p:nvSpPr>
          <p:cNvPr id="14" name="内容占位符 5"/>
          <p:cNvSpPr txBox="1"/>
          <p:nvPr/>
        </p:nvSpPr>
        <p:spPr>
          <a:xfrm>
            <a:off x="604081" y="1124085"/>
            <a:ext cx="4015420" cy="5371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800" b="1" dirty="0">
                <a:solidFill>
                  <a:schemeClr val="accent2"/>
                </a:solidFill>
              </a:rPr>
              <a:t>技术方向</a:t>
            </a:r>
            <a:endParaRPr kumimoji="1" lang="zh-CN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8650" y="1593215"/>
            <a:ext cx="688594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eBPF虚机的能力逐渐增强：支持有限循环、支持批量报文处理、支持批量MAP操作能力、支持更多指令数量、支持更大的stack、支持更多种类指令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开发界面逐渐友好：支持runtime debuging、支持Compile-Once Run-Everywhere、支持更多高级语言lib库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内核向eBPF开放的窗口逐渐放大：最早支持单向互动kernel-&gt;eBPF；后来支持双向互动kernel&lt;-&gt;eBPF；最新可以支持重定义内核逻辑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内容占位符 5"/>
          <p:cNvSpPr txBox="1"/>
          <p:nvPr/>
        </p:nvSpPr>
        <p:spPr>
          <a:xfrm>
            <a:off x="727906" y="4556260"/>
            <a:ext cx="4015420" cy="5371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800" b="1" dirty="0">
                <a:solidFill>
                  <a:schemeClr val="accent2"/>
                </a:solidFill>
              </a:rPr>
              <a:t>落地场景方向</a:t>
            </a:r>
            <a:endParaRPr kumimoji="1" lang="zh-CN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7710" y="5093335"/>
            <a:ext cx="68846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广泛应用在TC、协议栈加速、安全、硬件offload、虚拟化/容器网络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加速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mesh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落地，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eBPF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代替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iptables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1" indent="-1714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可观测性方向逐步向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eBPF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发展，进一步减小观测资源消耗，丰富观测指标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94395" y="2484120"/>
            <a:ext cx="33889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>
                  <a:solidFill>
                    <a:schemeClr val="bg2">
                      <a:lumMod val="75000"/>
                    </a:scheme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Isovalent 首席技术官兼联合创始人、eBPF 管理委员会主席 Thomas Graf 表示：“虽然 eBPF 已经被广泛部署并仍在快速发展中，但仍处于一个浪潮的开端，我们正在展望一个激动人心的未来，像 JavaScript 和其他语言对 Web 浏览器所做的那样，将 eBPF 看作是使操作系统可编程的方式。”</a:t>
            </a:r>
            <a:endParaRPr lang="zh-CN" altLang="en-US">
              <a:ln>
                <a:solidFill>
                  <a:schemeClr val="bg2">
                    <a:lumMod val="75000"/>
                  </a:schemeClr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/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矩形 23"/>
          <p:cNvSpPr/>
          <p:nvPr/>
        </p:nvSpPr>
        <p:spPr>
          <a:xfrm>
            <a:off x="5080" y="0"/>
            <a:ext cx="12192000" cy="68580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18"/>
          <p:cNvSpPr/>
          <p:nvPr/>
        </p:nvSpPr>
        <p:spPr>
          <a:xfrm>
            <a:off x="-151102" y="2460337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+mn-ea"/>
            </a:endParaRPr>
          </a:p>
        </p:txBody>
      </p:sp>
      <p:sp>
        <p:nvSpPr>
          <p:cNvPr id="5" name="Oval 37"/>
          <p:cNvSpPr/>
          <p:nvPr/>
        </p:nvSpPr>
        <p:spPr>
          <a:xfrm>
            <a:off x="1649126" y="2460340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+mn-ea"/>
            </a:endParaRPr>
          </a:p>
        </p:txBody>
      </p:sp>
      <p:sp>
        <p:nvSpPr>
          <p:cNvPr id="6" name="Oval 38"/>
          <p:cNvSpPr/>
          <p:nvPr/>
        </p:nvSpPr>
        <p:spPr>
          <a:xfrm>
            <a:off x="749010" y="2460337"/>
            <a:ext cx="4514851" cy="451485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1" name="Oval 60"/>
          <p:cNvSpPr/>
          <p:nvPr/>
        </p:nvSpPr>
        <p:spPr>
          <a:xfrm>
            <a:off x="4929046" y="3002218"/>
            <a:ext cx="1819275" cy="1819275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2" name="Oval 65"/>
          <p:cNvSpPr/>
          <p:nvPr/>
        </p:nvSpPr>
        <p:spPr>
          <a:xfrm>
            <a:off x="3202661" y="1685237"/>
            <a:ext cx="813219" cy="81321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3" name="Oval 66"/>
          <p:cNvSpPr/>
          <p:nvPr/>
        </p:nvSpPr>
        <p:spPr>
          <a:xfrm>
            <a:off x="4064243" y="2352926"/>
            <a:ext cx="291059" cy="29105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4" name="Oval 67"/>
          <p:cNvSpPr/>
          <p:nvPr/>
        </p:nvSpPr>
        <p:spPr>
          <a:xfrm>
            <a:off x="5955228" y="5631346"/>
            <a:ext cx="452771" cy="45277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5" name="Oval 68"/>
          <p:cNvSpPr/>
          <p:nvPr/>
        </p:nvSpPr>
        <p:spPr>
          <a:xfrm>
            <a:off x="5627016" y="2580736"/>
            <a:ext cx="829133" cy="829133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6" name="Oval 69"/>
          <p:cNvSpPr/>
          <p:nvPr/>
        </p:nvSpPr>
        <p:spPr>
          <a:xfrm>
            <a:off x="6457262" y="5389907"/>
            <a:ext cx="291059" cy="291059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sp>
        <p:nvSpPr>
          <p:cNvPr id="17" name="Oval 70"/>
          <p:cNvSpPr/>
          <p:nvPr/>
        </p:nvSpPr>
        <p:spPr>
          <a:xfrm>
            <a:off x="5421638" y="2340106"/>
            <a:ext cx="240461" cy="24046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+mn-ea"/>
            </a:endParaRPr>
          </a:p>
        </p:txBody>
      </p:sp>
      <p:grpSp>
        <p:nvGrpSpPr>
          <p:cNvPr id="18" name="Group 7"/>
          <p:cNvGrpSpPr/>
          <p:nvPr/>
        </p:nvGrpSpPr>
        <p:grpSpPr>
          <a:xfrm>
            <a:off x="5456679" y="3530103"/>
            <a:ext cx="764007" cy="764007"/>
            <a:chOff x="7938" y="-3175"/>
            <a:chExt cx="490538" cy="490538"/>
          </a:xfrm>
          <a:solidFill>
            <a:srgbClr val="005285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7938" y="-3175"/>
              <a:ext cx="152400" cy="490538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344488" y="-3175"/>
              <a:ext cx="153988" cy="490538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76213" y="-3175"/>
              <a:ext cx="153988" cy="490538"/>
            </a:xfrm>
            <a:custGeom>
              <a:avLst/>
              <a:gdLst>
                <a:gd name="T0" fmla="*/ 32 w 40"/>
                <a:gd name="T1" fmla="*/ 72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72 h 128"/>
                <a:gd name="T10" fmla="*/ 0 w 40"/>
                <a:gd name="T11" fmla="*/ 88 h 128"/>
                <a:gd name="T12" fmla="*/ 8 w 40"/>
                <a:gd name="T13" fmla="*/ 104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104 h 128"/>
                <a:gd name="T22" fmla="*/ 40 w 40"/>
                <a:gd name="T23" fmla="*/ 88 h 128"/>
                <a:gd name="T24" fmla="*/ 32 w 40"/>
                <a:gd name="T25" fmla="*/ 72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68 h 128"/>
                <a:gd name="T34" fmla="*/ 20 w 40"/>
                <a:gd name="T35" fmla="*/ 68 h 128"/>
                <a:gd name="T36" fmla="*/ 16 w 40"/>
                <a:gd name="T37" fmla="*/ 68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108 h 128"/>
                <a:gd name="T48" fmla="*/ 20 w 40"/>
                <a:gd name="T49" fmla="*/ 108 h 128"/>
                <a:gd name="T50" fmla="*/ 24 w 40"/>
                <a:gd name="T51" fmla="*/ 108 h 128"/>
                <a:gd name="T52" fmla="*/ 24 w 40"/>
                <a:gd name="T53" fmla="*/ 116 h 128"/>
                <a:gd name="T54" fmla="*/ 31 w 40"/>
                <a:gd name="T55" fmla="*/ 91 h 128"/>
                <a:gd name="T56" fmla="*/ 31 w 40"/>
                <a:gd name="T57" fmla="*/ 92 h 128"/>
                <a:gd name="T58" fmla="*/ 30 w 40"/>
                <a:gd name="T59" fmla="*/ 95 h 128"/>
                <a:gd name="T60" fmla="*/ 30 w 40"/>
                <a:gd name="T61" fmla="*/ 95 h 128"/>
                <a:gd name="T62" fmla="*/ 27 w 40"/>
                <a:gd name="T63" fmla="*/ 98 h 128"/>
                <a:gd name="T64" fmla="*/ 27 w 40"/>
                <a:gd name="T65" fmla="*/ 98 h 128"/>
                <a:gd name="T66" fmla="*/ 24 w 40"/>
                <a:gd name="T67" fmla="*/ 99 h 128"/>
                <a:gd name="T68" fmla="*/ 20 w 40"/>
                <a:gd name="T69" fmla="*/ 100 h 128"/>
                <a:gd name="T70" fmla="*/ 16 w 40"/>
                <a:gd name="T71" fmla="*/ 99 h 128"/>
                <a:gd name="T72" fmla="*/ 13 w 40"/>
                <a:gd name="T73" fmla="*/ 98 h 128"/>
                <a:gd name="T74" fmla="*/ 13 w 40"/>
                <a:gd name="T75" fmla="*/ 98 h 128"/>
                <a:gd name="T76" fmla="*/ 10 w 40"/>
                <a:gd name="T77" fmla="*/ 95 h 128"/>
                <a:gd name="T78" fmla="*/ 10 w 40"/>
                <a:gd name="T79" fmla="*/ 95 h 128"/>
                <a:gd name="T80" fmla="*/ 9 w 40"/>
                <a:gd name="T81" fmla="*/ 92 h 128"/>
                <a:gd name="T82" fmla="*/ 9 w 40"/>
                <a:gd name="T83" fmla="*/ 91 h 128"/>
                <a:gd name="T84" fmla="*/ 8 w 40"/>
                <a:gd name="T85" fmla="*/ 88 h 128"/>
                <a:gd name="T86" fmla="*/ 9 w 40"/>
                <a:gd name="T87" fmla="*/ 85 h 128"/>
                <a:gd name="T88" fmla="*/ 9 w 40"/>
                <a:gd name="T89" fmla="*/ 84 h 128"/>
                <a:gd name="T90" fmla="*/ 10 w 40"/>
                <a:gd name="T91" fmla="*/ 81 h 128"/>
                <a:gd name="T92" fmla="*/ 10 w 40"/>
                <a:gd name="T93" fmla="*/ 81 h 128"/>
                <a:gd name="T94" fmla="*/ 13 w 40"/>
                <a:gd name="T95" fmla="*/ 78 h 128"/>
                <a:gd name="T96" fmla="*/ 13 w 40"/>
                <a:gd name="T97" fmla="*/ 78 h 128"/>
                <a:gd name="T98" fmla="*/ 16 w 40"/>
                <a:gd name="T99" fmla="*/ 77 h 128"/>
                <a:gd name="T100" fmla="*/ 20 w 40"/>
                <a:gd name="T101" fmla="*/ 76 h 128"/>
                <a:gd name="T102" fmla="*/ 24 w 40"/>
                <a:gd name="T103" fmla="*/ 77 h 128"/>
                <a:gd name="T104" fmla="*/ 27 w 40"/>
                <a:gd name="T105" fmla="*/ 78 h 128"/>
                <a:gd name="T106" fmla="*/ 27 w 40"/>
                <a:gd name="T107" fmla="*/ 78 h 128"/>
                <a:gd name="T108" fmla="*/ 30 w 40"/>
                <a:gd name="T109" fmla="*/ 81 h 128"/>
                <a:gd name="T110" fmla="*/ 30 w 40"/>
                <a:gd name="T111" fmla="*/ 81 h 128"/>
                <a:gd name="T112" fmla="*/ 31 w 40"/>
                <a:gd name="T113" fmla="*/ 84 h 128"/>
                <a:gd name="T114" fmla="*/ 31 w 40"/>
                <a:gd name="T115" fmla="*/ 85 h 128"/>
                <a:gd name="T116" fmla="*/ 32 w 40"/>
                <a:gd name="T117" fmla="*/ 88 h 128"/>
                <a:gd name="T118" fmla="*/ 31 w 40"/>
                <a:gd name="T119" fmla="*/ 9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7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3" y="76"/>
                    <a:pt x="0" y="81"/>
                    <a:pt x="0" y="88"/>
                  </a:cubicBezTo>
                  <a:cubicBezTo>
                    <a:pt x="0" y="95"/>
                    <a:pt x="3" y="100"/>
                    <a:pt x="8" y="10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7" y="100"/>
                    <a:pt x="40" y="95"/>
                    <a:pt x="40" y="88"/>
                  </a:cubicBezTo>
                  <a:cubicBezTo>
                    <a:pt x="40" y="81"/>
                    <a:pt x="37" y="76"/>
                    <a:pt x="32" y="72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8"/>
                    <a:pt x="21" y="68"/>
                    <a:pt x="20" y="68"/>
                  </a:cubicBezTo>
                  <a:cubicBezTo>
                    <a:pt x="19" y="68"/>
                    <a:pt x="17" y="68"/>
                    <a:pt x="16" y="68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7" y="108"/>
                    <a:pt x="19" y="108"/>
                    <a:pt x="20" y="108"/>
                  </a:cubicBezTo>
                  <a:cubicBezTo>
                    <a:pt x="21" y="108"/>
                    <a:pt x="23" y="108"/>
                    <a:pt x="24" y="108"/>
                  </a:cubicBezTo>
                  <a:lnTo>
                    <a:pt x="24" y="116"/>
                  </a:lnTo>
                  <a:close/>
                  <a:moveTo>
                    <a:pt x="31" y="91"/>
                  </a:move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0" y="94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29" y="96"/>
                    <a:pt x="28" y="97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8"/>
                    <a:pt x="25" y="99"/>
                    <a:pt x="24" y="99"/>
                  </a:cubicBezTo>
                  <a:cubicBezTo>
                    <a:pt x="23" y="100"/>
                    <a:pt x="21" y="100"/>
                    <a:pt x="20" y="100"/>
                  </a:cubicBezTo>
                  <a:cubicBezTo>
                    <a:pt x="19" y="100"/>
                    <a:pt x="17" y="100"/>
                    <a:pt x="16" y="99"/>
                  </a:cubicBezTo>
                  <a:cubicBezTo>
                    <a:pt x="15" y="99"/>
                    <a:pt x="14" y="98"/>
                    <a:pt x="13" y="9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2" y="97"/>
                    <a:pt x="11" y="96"/>
                    <a:pt x="10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4"/>
                    <a:pt x="9" y="93"/>
                    <a:pt x="9" y="92"/>
                  </a:cubicBezTo>
                  <a:cubicBezTo>
                    <a:pt x="9" y="92"/>
                    <a:pt x="9" y="92"/>
                    <a:pt x="9" y="91"/>
                  </a:cubicBezTo>
                  <a:cubicBezTo>
                    <a:pt x="8" y="90"/>
                    <a:pt x="8" y="89"/>
                    <a:pt x="8" y="88"/>
                  </a:cubicBezTo>
                  <a:cubicBezTo>
                    <a:pt x="8" y="87"/>
                    <a:pt x="8" y="86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10" y="82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1" y="80"/>
                    <a:pt x="12" y="79"/>
                    <a:pt x="1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8"/>
                    <a:pt x="15" y="77"/>
                    <a:pt x="16" y="77"/>
                  </a:cubicBezTo>
                  <a:cubicBezTo>
                    <a:pt x="17" y="76"/>
                    <a:pt x="19" y="76"/>
                    <a:pt x="20" y="76"/>
                  </a:cubicBezTo>
                  <a:cubicBezTo>
                    <a:pt x="21" y="76"/>
                    <a:pt x="23" y="76"/>
                    <a:pt x="24" y="77"/>
                  </a:cubicBezTo>
                  <a:cubicBezTo>
                    <a:pt x="25" y="77"/>
                    <a:pt x="26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9" y="80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1" y="83"/>
                    <a:pt x="31" y="84"/>
                  </a:cubicBezTo>
                  <a:cubicBezTo>
                    <a:pt x="31" y="84"/>
                    <a:pt x="31" y="84"/>
                    <a:pt x="31" y="85"/>
                  </a:cubicBezTo>
                  <a:cubicBezTo>
                    <a:pt x="32" y="86"/>
                    <a:pt x="32" y="87"/>
                    <a:pt x="32" y="88"/>
                  </a:cubicBezTo>
                  <a:cubicBezTo>
                    <a:pt x="32" y="89"/>
                    <a:pt x="32" y="90"/>
                    <a:pt x="3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956" y="299125"/>
            <a:ext cx="892927" cy="769649"/>
          </a:xfrm>
          <a:prstGeom prst="rect">
            <a:avLst/>
          </a:prstGeom>
        </p:spPr>
      </p:pic>
      <p:sp>
        <p:nvSpPr>
          <p:cNvPr id="25" name="TextBox 31"/>
          <p:cNvSpPr txBox="1"/>
          <p:nvPr/>
        </p:nvSpPr>
        <p:spPr>
          <a:xfrm>
            <a:off x="1459717" y="4436861"/>
            <a:ext cx="34099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什么是</a:t>
            </a:r>
            <a:r>
              <a:rPr lang="en-US" altLang="zh-CN" sz="2800" b="1" dirty="0">
                <a:solidFill>
                  <a:schemeClr val="bg1"/>
                </a:solidFill>
              </a:rPr>
              <a:t>linux</a:t>
            </a:r>
            <a:r>
              <a:rPr lang="zh-CN" altLang="en-US" sz="2800" b="1" dirty="0">
                <a:solidFill>
                  <a:schemeClr val="bg1"/>
                </a:solidFill>
              </a:rPr>
              <a:t>动态追踪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0075" y="472441"/>
            <a:ext cx="6913646" cy="423545"/>
          </a:xfrm>
        </p:spPr>
        <p:txBody>
          <a:bodyPr wrap="square"/>
          <a:lstStyle/>
          <a:p>
            <a:r>
              <a:rPr dirty="0"/>
              <a:t>关于我们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245" y="1818005"/>
            <a:ext cx="3409315" cy="3222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9570" y="5367655"/>
            <a:ext cx="59620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https://github.com/Kindling-project/kindling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46070" y="664845"/>
            <a:ext cx="5720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Kindling is an eBPF-based cloud-native monitor tool,</a:t>
            </a:r>
            <a:endParaRPr lang="zh-CN" altLang="en-US"/>
          </a:p>
          <a:p>
            <a:pPr algn="l"/>
            <a:r>
              <a:rPr lang="zh-CN" altLang="en-US"/>
              <a:t> which aims to help users understand the app behavior</a:t>
            </a:r>
            <a:endParaRPr lang="zh-CN" altLang="en-US"/>
          </a:p>
          <a:p>
            <a:pPr algn="l"/>
            <a:r>
              <a:rPr lang="zh-CN" altLang="en-US"/>
              <a:t> from kernel to code stack. 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825" y="1818005"/>
            <a:ext cx="3395980" cy="33051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30825" y="5427345"/>
            <a:ext cx="3395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http://kindling.harmonycloud.cn/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1"/>
          <p:cNvGrpSpPr/>
          <p:nvPr/>
        </p:nvGrpSpPr>
        <p:grpSpPr bwMode="auto">
          <a:xfrm>
            <a:off x="2389333" y="804179"/>
            <a:ext cx="7038127" cy="2971594"/>
            <a:chOff x="3497446" y="669864"/>
            <a:chExt cx="7037285" cy="2971106"/>
          </a:xfrm>
        </p:grpSpPr>
        <p:sp>
          <p:nvSpPr>
            <p:cNvPr id="68" name="任意多边形 67"/>
            <p:cNvSpPr/>
            <p:nvPr/>
          </p:nvSpPr>
          <p:spPr>
            <a:xfrm>
              <a:off x="3497446" y="1685132"/>
              <a:ext cx="5359115" cy="1955838"/>
            </a:xfrm>
            <a:custGeom>
              <a:avLst/>
              <a:gdLst>
                <a:gd name="connsiteX0" fmla="*/ 2251664 w 2251664"/>
                <a:gd name="connsiteY0" fmla="*/ 0 h 1360967"/>
                <a:gd name="connsiteX1" fmla="*/ 8194 w 2251664"/>
                <a:gd name="connsiteY1" fmla="*/ 903767 h 1360967"/>
                <a:gd name="connsiteX2" fmla="*/ 1443589 w 2251664"/>
                <a:gd name="connsiteY2" fmla="*/ 1360967 h 1360967"/>
                <a:gd name="connsiteX3" fmla="*/ 1443589 w 2251664"/>
                <a:gd name="connsiteY3" fmla="*/ 1360967 h 13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664" h="1360967">
                  <a:moveTo>
                    <a:pt x="2251664" y="0"/>
                  </a:moveTo>
                  <a:cubicBezTo>
                    <a:pt x="1197268" y="338469"/>
                    <a:pt x="142873" y="676939"/>
                    <a:pt x="8194" y="903767"/>
                  </a:cubicBezTo>
                  <a:cubicBezTo>
                    <a:pt x="-126485" y="1130595"/>
                    <a:pt x="1443589" y="1360967"/>
                    <a:pt x="1443589" y="1360967"/>
                  </a:cubicBezTo>
                  <a:lnTo>
                    <a:pt x="1443589" y="1360967"/>
                  </a:lnTo>
                </a:path>
              </a:pathLst>
            </a:custGeom>
            <a:noFill/>
            <a:ln w="25400">
              <a:gradFill>
                <a:gsLst>
                  <a:gs pos="0">
                    <a:srgbClr val="005285">
                      <a:alpha val="0"/>
                    </a:srgbClr>
                  </a:gs>
                  <a:gs pos="43000">
                    <a:srgbClr val="005285"/>
                  </a:gs>
                  <a:gs pos="21000">
                    <a:srgbClr val="005285"/>
                  </a:gs>
                  <a:gs pos="75000">
                    <a:srgbClr val="005285">
                      <a:alpha val="60000"/>
                    </a:srgbClr>
                  </a:gs>
                  <a:gs pos="100000">
                    <a:srgbClr val="005285">
                      <a:alpha val="20000"/>
                    </a:srgbClr>
                  </a:gs>
                </a:gsLst>
                <a:lin ang="5400000" scaled="1"/>
              </a:gradFill>
            </a:ln>
          </p:spPr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5"/>
            <p:cNvSpPr>
              <a:spLocks noEditPoints="1"/>
            </p:cNvSpPr>
            <p:nvPr/>
          </p:nvSpPr>
          <p:spPr bwMode="auto">
            <a:xfrm rot="2377500">
              <a:off x="9587106" y="669864"/>
              <a:ext cx="947625" cy="944407"/>
            </a:xfrm>
            <a:custGeom>
              <a:avLst/>
              <a:gdLst>
                <a:gd name="T0" fmla="*/ 126 w 128"/>
                <a:gd name="T1" fmla="*/ 1 h 128"/>
                <a:gd name="T2" fmla="*/ 124 w 128"/>
                <a:gd name="T3" fmla="*/ 0 h 128"/>
                <a:gd name="T4" fmla="*/ 122 w 128"/>
                <a:gd name="T5" fmla="*/ 1 h 128"/>
                <a:gd name="T6" fmla="*/ 2 w 128"/>
                <a:gd name="T7" fmla="*/ 81 h 128"/>
                <a:gd name="T8" fmla="*/ 0 w 128"/>
                <a:gd name="T9" fmla="*/ 84 h 128"/>
                <a:gd name="T10" fmla="*/ 3 w 128"/>
                <a:gd name="T11" fmla="*/ 88 h 128"/>
                <a:gd name="T12" fmla="*/ 34 w 128"/>
                <a:gd name="T13" fmla="*/ 100 h 128"/>
                <a:gd name="T14" fmla="*/ 49 w 128"/>
                <a:gd name="T15" fmla="*/ 126 h 128"/>
                <a:gd name="T16" fmla="*/ 52 w 128"/>
                <a:gd name="T17" fmla="*/ 128 h 128"/>
                <a:gd name="T18" fmla="*/ 52 w 128"/>
                <a:gd name="T19" fmla="*/ 128 h 128"/>
                <a:gd name="T20" fmla="*/ 55 w 128"/>
                <a:gd name="T21" fmla="*/ 126 h 128"/>
                <a:gd name="T22" fmla="*/ 64 w 128"/>
                <a:gd name="T23" fmla="*/ 112 h 128"/>
                <a:gd name="T24" fmla="*/ 103 w 128"/>
                <a:gd name="T25" fmla="*/ 128 h 128"/>
                <a:gd name="T26" fmla="*/ 104 w 128"/>
                <a:gd name="T27" fmla="*/ 128 h 128"/>
                <a:gd name="T28" fmla="*/ 106 w 128"/>
                <a:gd name="T29" fmla="*/ 127 h 128"/>
                <a:gd name="T30" fmla="*/ 108 w 128"/>
                <a:gd name="T31" fmla="*/ 125 h 128"/>
                <a:gd name="T32" fmla="*/ 128 w 128"/>
                <a:gd name="T33" fmla="*/ 5 h 128"/>
                <a:gd name="T34" fmla="*/ 126 w 128"/>
                <a:gd name="T35" fmla="*/ 1 h 128"/>
                <a:gd name="T36" fmla="*/ 13 w 128"/>
                <a:gd name="T37" fmla="*/ 83 h 128"/>
                <a:gd name="T38" fmla="*/ 105 w 128"/>
                <a:gd name="T39" fmla="*/ 21 h 128"/>
                <a:gd name="T40" fmla="*/ 38 w 128"/>
                <a:gd name="T41" fmla="*/ 93 h 128"/>
                <a:gd name="T42" fmla="*/ 37 w 128"/>
                <a:gd name="T43" fmla="*/ 93 h 128"/>
                <a:gd name="T44" fmla="*/ 13 w 128"/>
                <a:gd name="T45" fmla="*/ 83 h 128"/>
                <a:gd name="T46" fmla="*/ 41 w 128"/>
                <a:gd name="T47" fmla="*/ 96 h 128"/>
                <a:gd name="T48" fmla="*/ 41 w 128"/>
                <a:gd name="T49" fmla="*/ 96 h 128"/>
                <a:gd name="T50" fmla="*/ 117 w 128"/>
                <a:gd name="T51" fmla="*/ 15 h 128"/>
                <a:gd name="T52" fmla="*/ 52 w 128"/>
                <a:gd name="T53" fmla="*/ 116 h 128"/>
                <a:gd name="T54" fmla="*/ 41 w 128"/>
                <a:gd name="T55" fmla="*/ 96 h 128"/>
                <a:gd name="T56" fmla="*/ 101 w 128"/>
                <a:gd name="T57" fmla="*/ 118 h 128"/>
                <a:gd name="T58" fmla="*/ 67 w 128"/>
                <a:gd name="T59" fmla="*/ 105 h 128"/>
                <a:gd name="T60" fmla="*/ 64 w 128"/>
                <a:gd name="T61" fmla="*/ 104 h 128"/>
                <a:gd name="T62" fmla="*/ 117 w 128"/>
                <a:gd name="T63" fmla="*/ 23 h 128"/>
                <a:gd name="T64" fmla="*/ 101 w 128"/>
                <a:gd name="T65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8">
                  <a:moveTo>
                    <a:pt x="126" y="1"/>
                  </a:moveTo>
                  <a:cubicBezTo>
                    <a:pt x="126" y="0"/>
                    <a:pt x="125" y="0"/>
                    <a:pt x="124" y="0"/>
                  </a:cubicBezTo>
                  <a:cubicBezTo>
                    <a:pt x="123" y="0"/>
                    <a:pt x="122" y="0"/>
                    <a:pt x="122" y="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1" y="81"/>
                    <a:pt x="0" y="83"/>
                    <a:pt x="0" y="84"/>
                  </a:cubicBezTo>
                  <a:cubicBezTo>
                    <a:pt x="0" y="86"/>
                    <a:pt x="1" y="87"/>
                    <a:pt x="3" y="88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49" y="127"/>
                    <a:pt x="51" y="128"/>
                    <a:pt x="52" y="128"/>
                  </a:cubicBezTo>
                  <a:cubicBezTo>
                    <a:pt x="52" y="128"/>
                    <a:pt x="52" y="128"/>
                    <a:pt x="52" y="128"/>
                  </a:cubicBezTo>
                  <a:cubicBezTo>
                    <a:pt x="53" y="128"/>
                    <a:pt x="55" y="127"/>
                    <a:pt x="55" y="126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4" y="128"/>
                  </a:cubicBezTo>
                  <a:cubicBezTo>
                    <a:pt x="105" y="128"/>
                    <a:pt x="105" y="128"/>
                    <a:pt x="106" y="127"/>
                  </a:cubicBezTo>
                  <a:cubicBezTo>
                    <a:pt x="107" y="127"/>
                    <a:pt x="108" y="126"/>
                    <a:pt x="108" y="125"/>
                  </a:cubicBezTo>
                  <a:cubicBezTo>
                    <a:pt x="128" y="5"/>
                    <a:pt x="128" y="5"/>
                    <a:pt x="128" y="5"/>
                  </a:cubicBezTo>
                  <a:cubicBezTo>
                    <a:pt x="128" y="3"/>
                    <a:pt x="128" y="2"/>
                    <a:pt x="126" y="1"/>
                  </a:cubicBezTo>
                  <a:close/>
                  <a:moveTo>
                    <a:pt x="13" y="83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7" y="93"/>
                    <a:pt x="37" y="93"/>
                    <a:pt x="37" y="93"/>
                  </a:cubicBezTo>
                  <a:lnTo>
                    <a:pt x="13" y="83"/>
                  </a:lnTo>
                  <a:close/>
                  <a:moveTo>
                    <a:pt x="41" y="96"/>
                  </a:moveTo>
                  <a:cubicBezTo>
                    <a:pt x="41" y="96"/>
                    <a:pt x="41" y="96"/>
                    <a:pt x="41" y="96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52" y="116"/>
                    <a:pt x="52" y="116"/>
                    <a:pt x="52" y="116"/>
                  </a:cubicBezTo>
                  <a:lnTo>
                    <a:pt x="41" y="96"/>
                  </a:lnTo>
                  <a:close/>
                  <a:moveTo>
                    <a:pt x="101" y="118"/>
                  </a:moveTo>
                  <a:cubicBezTo>
                    <a:pt x="67" y="105"/>
                    <a:pt x="67" y="105"/>
                    <a:pt x="67" y="105"/>
                  </a:cubicBezTo>
                  <a:cubicBezTo>
                    <a:pt x="66" y="104"/>
                    <a:pt x="65" y="104"/>
                    <a:pt x="64" y="104"/>
                  </a:cubicBezTo>
                  <a:cubicBezTo>
                    <a:pt x="117" y="23"/>
                    <a:pt x="117" y="23"/>
                    <a:pt x="117" y="23"/>
                  </a:cubicBezTo>
                  <a:lnTo>
                    <a:pt x="101" y="118"/>
                  </a:lnTo>
                  <a:close/>
                </a:path>
              </a:pathLst>
            </a:custGeom>
            <a:solidFill>
              <a:srgbClr val="005285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id-ID">
                <a:solidFill>
                  <a:prstClr val="black"/>
                </a:solidFill>
                <a:latin typeface="微软雅黑" panose="020B0503020204020204" charset="-122"/>
              </a:endParaRPr>
            </a:p>
          </p:txBody>
        </p:sp>
      </p:grpSp>
      <p:sp>
        <p:nvSpPr>
          <p:cNvPr id="64" name="矩形 1"/>
          <p:cNvSpPr>
            <a:spLocks noChangeArrowheads="1"/>
          </p:cNvSpPr>
          <p:nvPr/>
        </p:nvSpPr>
        <p:spPr bwMode="auto">
          <a:xfrm>
            <a:off x="4359349" y="3120071"/>
            <a:ext cx="379582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di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6000" b="1" dirty="0">
                <a:solidFill>
                  <a:srgbClr val="005285"/>
                </a:solidFill>
              </a:rPr>
              <a:t>感谢聆听</a:t>
            </a:r>
            <a:endParaRPr lang="zh-CN" altLang="en-US" sz="6000" b="1" dirty="0">
              <a:solidFill>
                <a:srgbClr val="005285"/>
              </a:solidFill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3265634" y="4318655"/>
            <a:ext cx="5724525" cy="0"/>
          </a:xfrm>
          <a:prstGeom prst="line">
            <a:avLst/>
          </a:prstGeom>
          <a:ln>
            <a:solidFill>
              <a:srgbClr val="005285"/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7"/>
          <p:cNvSpPr>
            <a:spLocks noChangeArrowheads="1"/>
          </p:cNvSpPr>
          <p:nvPr/>
        </p:nvSpPr>
        <p:spPr bwMode="auto">
          <a:xfrm>
            <a:off x="5304594" y="4481038"/>
            <a:ext cx="164660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dirty="0">
                <a:solidFill>
                  <a:srgbClr val="005285"/>
                </a:solidFill>
                <a:latin typeface="Agency FB" panose="020B0503020202020204" pitchFamily="34" charset="0"/>
              </a:rPr>
              <a:t>Thanks</a:t>
            </a:r>
            <a:r>
              <a:rPr lang="zh-CN" altLang="en-US" sz="3600" dirty="0">
                <a:solidFill>
                  <a:srgbClr val="005285"/>
                </a:solidFill>
                <a:latin typeface="Agency FB" panose="020B0503020202020204" pitchFamily="34" charset="0"/>
              </a:rPr>
              <a:t>！</a:t>
            </a:r>
            <a:endParaRPr lang="zh-CN" altLang="en-US" sz="3600" dirty="0">
              <a:solidFill>
                <a:srgbClr val="005285"/>
              </a:solidFill>
              <a:latin typeface="Agency FB" panose="020B0503020202020204" pitchFamily="34" charset="0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956" y="299125"/>
            <a:ext cx="892927" cy="7696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2583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矩形 11"/>
          <p:cNvSpPr/>
          <p:nvPr>
            <p:custDataLst>
              <p:tags r:id="rId2"/>
            </p:custDataLst>
          </p:nvPr>
        </p:nvSpPr>
        <p:spPr>
          <a:xfrm>
            <a:off x="0" y="2895623"/>
            <a:ext cx="12192098" cy="289562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2"/>
          <p:cNvSpPr/>
          <p:nvPr>
            <p:custDataLst>
              <p:tags r:id="rId3"/>
            </p:custDataLst>
          </p:nvPr>
        </p:nvSpPr>
        <p:spPr>
          <a:xfrm>
            <a:off x="6648459" y="1524012"/>
            <a:ext cx="4324383" cy="472443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dir="5400000" sx="102000" sy="102000" algn="ctr" rotWithShape="0">
              <a:schemeClr val="dk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304756" y="152401"/>
            <a:ext cx="115824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sz="3400" b="1" spc="18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用一份最简单的代码走入Linux trac</a:t>
            </a:r>
            <a:r>
              <a:rPr lang="en-US" sz="3400" b="1" spc="18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ing</a:t>
            </a:r>
            <a:r>
              <a:rPr sz="3400" b="1" spc="18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技术</a:t>
            </a:r>
            <a:endParaRPr sz="3400" b="1" spc="18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itle 6"/>
          <p:cNvSpPr txBox="1"/>
          <p:nvPr>
            <p:custDataLst>
              <p:tags r:id="rId5"/>
            </p:custDataLst>
          </p:nvPr>
        </p:nvSpPr>
        <p:spPr>
          <a:xfrm>
            <a:off x="1066763" y="3474749"/>
            <a:ext cx="4514850" cy="173736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追踪linux内核丢包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en-US" altLang="zh-CN" sz="2400" spc="16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6" action="ppaction://hlinkfile"/>
              </a:rPr>
              <a:t>demo</a:t>
            </a:r>
            <a:endParaRPr lang="en-US" altLang="zh-CN" sz="2400" spc="16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hlinkClick r:id="rId6" action="ppaction://hlinkfile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en-US" altLang="zh-CN" sz="2400" spc="16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linux 内核</a:t>
            </a:r>
            <a:r>
              <a:rPr lang="en-US" altLang="zh-CN" sz="2400" spc="16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7" tooltip="" action="ppaction://hlinkfile"/>
              </a:rPr>
              <a:t>丢包</a:t>
            </a:r>
            <a:r>
              <a:rPr lang="en-US" altLang="zh-CN" sz="2400" spc="16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</a:t>
            </a:r>
            <a:endParaRPr lang="en-US" altLang="zh-CN" sz="2400" spc="16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13"/>
          <p:cNvPicPr preferRelativeResize="0"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-1726" b="-1726"/>
          <a:stretch>
            <a:fillRect/>
          </a:stretch>
        </p:blipFill>
        <p:spPr>
          <a:xfrm>
            <a:off x="6953261" y="1828815"/>
            <a:ext cx="3714775" cy="41148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20" h="6480">
                <a:moveTo>
                  <a:pt x="0" y="0"/>
                </a:moveTo>
                <a:lnTo>
                  <a:pt x="5520" y="0"/>
                </a:lnTo>
                <a:lnTo>
                  <a:pt x="5520" y="6480"/>
                </a:lnTo>
                <a:lnTo>
                  <a:pt x="0" y="6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/>
            <a:stretch>
              <a:fillRect/>
            </a:stretch>
          </a:blipFill>
        </p:spPr>
      </p:pic>
    </p:spTree>
    <p:custDataLst>
      <p:tags r:id="rId1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0075" y="472758"/>
            <a:ext cx="10601960" cy="423545"/>
          </a:xfrm>
        </p:spPr>
        <p:txBody>
          <a:bodyPr wrap="square"/>
          <a:lstStyle/>
          <a:p>
            <a:r>
              <a:rPr dirty="0"/>
              <a:t>服务器收到一次请求（一组网络数据包），</a:t>
            </a:r>
            <a:r>
              <a:rPr lang="en-US" altLang="zh-CN" dirty="0"/>
              <a:t>linux tracing</a:t>
            </a:r>
            <a:r>
              <a:rPr dirty="0"/>
              <a:t>技术可以追踪什么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7639685" y="1403985"/>
            <a:ext cx="455168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None/>
            </a:pP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服务器接收一次请求，</a:t>
            </a: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linux tracing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技术几乎可以分析整个过程：</a:t>
            </a:r>
            <a:endParaRPr lang="zh-CN" altLang="en-US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algn="l">
              <a:buNone/>
            </a:pPr>
            <a:endParaRPr lang="zh-CN" altLang="en-US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algn="l">
              <a:buNone/>
            </a:pP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1. 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检测</a:t>
            </a: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tcp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建连过程，</a:t>
            </a: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backlog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情况</a:t>
            </a:r>
            <a:endParaRPr lang="zh-CN" altLang="en-US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algn="l">
              <a:buNone/>
            </a:pP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2. 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丢包、重传、</a:t>
            </a: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RTT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等</a:t>
            </a: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4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层网络指标分析</a:t>
            </a:r>
            <a:endParaRPr lang="en-US" altLang="zh-CN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algn="l">
              <a:buNone/>
            </a:pP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3. 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抓取网络包（高性能</a:t>
            </a: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tcpdump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）</a:t>
            </a:r>
            <a:endParaRPr lang="zh-CN" altLang="en-US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algn="l">
              <a:buNone/>
            </a:pP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4. 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检测</a:t>
            </a: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skb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以及</a:t>
            </a: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skb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相关队列的情况</a:t>
            </a:r>
            <a:endParaRPr lang="zh-CN" altLang="en-US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algn="l">
              <a:buNone/>
            </a:pP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5. 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容器网络追踪，针对不同网络方案的</a:t>
            </a: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skb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流向分析</a:t>
            </a:r>
            <a:endParaRPr lang="zh-CN" altLang="en-US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algn="l">
              <a:buNone/>
            </a:pP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6. 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配合</a:t>
            </a: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uprobe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进行</a:t>
            </a: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https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报文解密</a:t>
            </a:r>
            <a:endParaRPr lang="zh-CN" altLang="en-US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algn="l">
              <a:buNone/>
            </a:pP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7. gro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过程监控</a:t>
            </a:r>
            <a:endParaRPr lang="zh-CN" altLang="en-US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algn="l">
              <a:buNone/>
            </a:pP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8. 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分析用户程序网络调用相关代码，比如</a:t>
            </a: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connect,accept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等</a:t>
            </a:r>
            <a:endParaRPr lang="zh-CN" altLang="en-US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  <a:p>
            <a:pPr algn="l">
              <a:buNone/>
            </a:pP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+mj-ea"/>
                <a:ea typeface="华文宋体" panose="02010600040101010101" charset="-122"/>
                <a:cs typeface="+mj-ea"/>
              </a:rPr>
              <a:t>9. ................</a:t>
            </a:r>
            <a:endParaRPr lang="zh-CN" altLang="en-US" sz="2000">
              <a:solidFill>
                <a:schemeClr val="bg2">
                  <a:lumMod val="50000"/>
                </a:schemeClr>
              </a:solidFill>
              <a:latin typeface="+mj-ea"/>
              <a:ea typeface="华文宋体" panose="02010600040101010101" charset="-122"/>
              <a:cs typeface="+mj-ea"/>
            </a:endParaRPr>
          </a:p>
        </p:txBody>
      </p:sp>
      <p:pic>
        <p:nvPicPr>
          <p:cNvPr id="2" name="图片 1" descr="网络包路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075" y="1050925"/>
            <a:ext cx="6689090" cy="58070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09562" y="609480"/>
            <a:ext cx="10972876" cy="926706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200" dirty="0">
                <a:sym typeface="+mn-ea"/>
              </a:rPr>
              <a:t>linux</a:t>
            </a:r>
            <a:r>
              <a:rPr sz="3200" dirty="0">
                <a:sym typeface="+mn-ea"/>
              </a:rPr>
              <a:t>动态追踪技术</a:t>
            </a:r>
            <a:endParaRPr sz="3200" b="1" spc="36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2"/>
            </p:custDataLst>
          </p:nvPr>
        </p:nvSpPr>
        <p:spPr>
          <a:xfrm>
            <a:off x="609600" y="1828800"/>
            <a:ext cx="4171950" cy="12192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6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非侵入式</a:t>
            </a:r>
            <a:r>
              <a:rPr lang="zh-CN" altLang="en-US" sz="2600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，不用重新编译内核</a:t>
            </a:r>
            <a:endParaRPr lang="zh-CN" altLang="en-US" sz="2600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Title 6"/>
          <p:cNvSpPr txBox="1"/>
          <p:nvPr>
            <p:custDataLst>
              <p:tags r:id="rId3"/>
            </p:custDataLst>
          </p:nvPr>
        </p:nvSpPr>
        <p:spPr>
          <a:xfrm>
            <a:off x="609600" y="3200400"/>
            <a:ext cx="4171950" cy="12192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en-US" altLang="zh-CN" sz="26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在运行中分析，不重启</a:t>
            </a:r>
            <a:endParaRPr lang="en-US" altLang="zh-CN" sz="26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6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不改代码，不切断流量</a:t>
            </a:r>
            <a:endParaRPr lang="zh-CN" altLang="en-US" sz="26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itle 6"/>
          <p:cNvSpPr txBox="1"/>
          <p:nvPr>
            <p:custDataLst>
              <p:tags r:id="rId4"/>
            </p:custDataLst>
          </p:nvPr>
        </p:nvSpPr>
        <p:spPr>
          <a:xfrm>
            <a:off x="609600" y="4572000"/>
            <a:ext cx="4171950" cy="12192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6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贯彻应用程序运行的几乎所有关联资源</a:t>
            </a:r>
            <a:endParaRPr lang="en-US" altLang="zh-CN" sz="26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1345" r="1345"/>
          <a:stretch>
            <a:fillRect/>
          </a:stretch>
        </p:blipFill>
        <p:spPr>
          <a:xfrm>
            <a:off x="5238750" y="1828800"/>
            <a:ext cx="6343650" cy="39624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6240">
                <a:moveTo>
                  <a:pt x="0" y="0"/>
                </a:moveTo>
                <a:lnTo>
                  <a:pt x="7680" y="0"/>
                </a:lnTo>
                <a:lnTo>
                  <a:pt x="7680" y="6240"/>
                </a:lnTo>
                <a:lnTo>
                  <a:pt x="0" y="624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6" name="直接连接符 5"/>
          <p:cNvCxnSpPr/>
          <p:nvPr>
            <p:custDataLst>
              <p:tags r:id="rId7"/>
            </p:custDataLst>
          </p:nvPr>
        </p:nvCxnSpPr>
        <p:spPr>
          <a:xfrm>
            <a:off x="609600" y="3124200"/>
            <a:ext cx="4171950" cy="0"/>
          </a:xfrm>
          <a:prstGeom prst="line">
            <a:avLst/>
          </a:prstGeom>
          <a:ln w="9525">
            <a:solidFill>
              <a:schemeClr val="accent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8"/>
            </p:custDataLst>
          </p:nvPr>
        </p:nvCxnSpPr>
        <p:spPr>
          <a:xfrm>
            <a:off x="609600" y="4495800"/>
            <a:ext cx="4171950" cy="0"/>
          </a:xfrm>
          <a:prstGeom prst="line">
            <a:avLst/>
          </a:prstGeom>
          <a:ln w="9525">
            <a:solidFill>
              <a:schemeClr val="accent1"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9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0075" y="472441"/>
            <a:ext cx="6913646" cy="423545"/>
          </a:xfrm>
        </p:spPr>
        <p:txBody>
          <a:bodyPr wrap="square"/>
          <a:lstStyle/>
          <a:p>
            <a:r>
              <a:rPr dirty="0"/>
              <a:t>为什么</a:t>
            </a:r>
            <a:r>
              <a:rPr lang="en-US" altLang="zh-CN" dirty="0"/>
              <a:t>linux</a:t>
            </a:r>
            <a:r>
              <a:rPr dirty="0"/>
              <a:t>动态追踪技术在云原生的下更为重要</a:t>
            </a:r>
            <a:endParaRPr dirty="0"/>
          </a:p>
        </p:txBody>
      </p:sp>
      <p:pic>
        <p:nvPicPr>
          <p:cNvPr id="10" name="图片 9" descr="为什么动态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89555" y="2341245"/>
            <a:ext cx="6120765" cy="40887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55345" y="1142365"/>
            <a:ext cx="109924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在云原生技术快速发展的今天，我们软件的业务越来越复杂，运行软件系统的架构也越来越复杂。它可以分为很多层次，包括内核、容器层、高级语言虚拟机、业务逻辑层等等。这些挑战带来的最大后果就是：</a:t>
            </a:r>
            <a:endParaRPr lang="zh-CN" altLang="en-US"/>
          </a:p>
          <a:p>
            <a:r>
              <a:rPr lang="zh-CN" altLang="en-US">
                <a:solidFill>
                  <a:srgbClr val="C00000"/>
                </a:solidFill>
              </a:rPr>
              <a:t>我们的工程师丧失了对软件的可观测性和可掌控性。</a:t>
            </a:r>
            <a:endParaRPr lang="zh-CN" altLang="en-US" u="sng"/>
          </a:p>
          <a:p>
            <a:endParaRPr lang="zh-CN" altLang="en-US" u="sn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0075" y="472758"/>
            <a:ext cx="9118600" cy="423545"/>
          </a:xfrm>
        </p:spPr>
        <p:txBody>
          <a:bodyPr wrap="square"/>
          <a:lstStyle/>
          <a:p>
            <a:r>
              <a:rPr dirty="0"/>
              <a:t>Linux Tracing — 发展历史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600075" y="1721485"/>
            <a:ext cx="1159129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200000"/>
              </a:lnSpc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• </a:t>
            </a:r>
            <a:r>
              <a:rPr lang="zh-CN" altLang="en-US">
                <a:solidFill>
                  <a:srgbClr val="FF0000"/>
                </a:solidFill>
              </a:rPr>
              <a:t>2004: kprobes/kretprobes</a:t>
            </a:r>
            <a:endParaRPr lang="zh-CN" altLang="en-US"/>
          </a:p>
          <a:p>
            <a:pPr algn="l" fontAlgn="auto">
              <a:lnSpc>
                <a:spcPct val="200000"/>
              </a:lnSpc>
            </a:pPr>
            <a:r>
              <a:rPr lang="en-US" altLang="zh-CN"/>
              <a:t>- </a:t>
            </a:r>
            <a:r>
              <a:rPr lang="zh-CN" altLang="en-US"/>
              <a:t>将</a:t>
            </a:r>
            <a:r>
              <a:rPr lang="en-US" altLang="zh-CN"/>
              <a:t>jump</a:t>
            </a:r>
            <a:r>
              <a:rPr lang="zh-CN" altLang="en-US"/>
              <a:t>注入到函数的</a:t>
            </a:r>
            <a:r>
              <a:rPr lang="en-US" altLang="zh-CN"/>
              <a:t>enter/exit</a:t>
            </a:r>
            <a:r>
              <a:rPr lang="zh-CN" altLang="en-US"/>
              <a:t>，内核在执行到该点位时会跳转到</a:t>
            </a:r>
            <a:r>
              <a:rPr lang="en-US" altLang="zh-CN"/>
              <a:t>hook</a:t>
            </a:r>
            <a:r>
              <a:rPr lang="zh-CN" altLang="en-US"/>
              <a:t>代码，最初的使用方式是内核模块</a:t>
            </a:r>
            <a:endParaRPr lang="zh-CN" altLang="en-US"/>
          </a:p>
          <a:p>
            <a:pPr algn="l" fontAlgn="auto">
              <a:lnSpc>
                <a:spcPct val="200000"/>
              </a:lnSpc>
            </a:pPr>
            <a:r>
              <a:rPr lang="zh-CN" altLang="en-US">
                <a:solidFill>
                  <a:srgbClr val="FF0000"/>
                </a:solidFill>
              </a:rPr>
              <a:t>• 2008: ftrace</a:t>
            </a:r>
            <a:endParaRPr lang="zh-CN" altLang="en-US"/>
          </a:p>
          <a:p>
            <a:pPr algn="l" fontAlgn="auto">
              <a:lnSpc>
                <a:spcPct val="200000"/>
              </a:lnSpc>
            </a:pPr>
            <a:r>
              <a:rPr lang="en-US" altLang="zh-CN"/>
              <a:t>- </a:t>
            </a:r>
            <a:r>
              <a:rPr lang="zh-CN" altLang="en-US"/>
              <a:t>提供了一个基于文件系统的用户态</a:t>
            </a:r>
            <a:r>
              <a:rPr lang="en-US" altLang="zh-CN"/>
              <a:t>tracing/profiling</a:t>
            </a:r>
            <a:r>
              <a:rPr lang="zh-CN" altLang="en-US"/>
              <a:t>工具</a:t>
            </a:r>
            <a:endParaRPr lang="zh-CN" altLang="en-US"/>
          </a:p>
          <a:p>
            <a:pPr algn="l" fontAlgn="auto">
              <a:lnSpc>
                <a:spcPct val="200000"/>
              </a:lnSpc>
            </a:pPr>
            <a:r>
              <a:rPr lang="zh-CN" altLang="en-US">
                <a:solidFill>
                  <a:srgbClr val="FF0000"/>
                </a:solidFill>
              </a:rPr>
              <a:t>• 2009: perf_events</a:t>
            </a:r>
            <a:endParaRPr lang="zh-CN" altLang="en-US">
              <a:solidFill>
                <a:srgbClr val="FF0000"/>
              </a:solidFill>
            </a:endParaRPr>
          </a:p>
          <a:p>
            <a:pPr algn="l" fontAlgn="auto">
              <a:lnSpc>
                <a:spcPct val="200000"/>
              </a:lnSpc>
            </a:pPr>
            <a:r>
              <a:rPr lang="en-US" altLang="zh-CN">
                <a:solidFill>
                  <a:srgbClr val="FF0000"/>
                </a:solidFill>
              </a:rPr>
              <a:t>-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主要针对性能做了</a:t>
            </a:r>
            <a:r>
              <a:rPr lang="en-US" altLang="zh-CN">
                <a:solidFill>
                  <a:schemeClr val="tx1"/>
                </a:solidFill>
              </a:rPr>
              <a:t>profiling</a:t>
            </a:r>
            <a:r>
              <a:rPr lang="zh-CN" altLang="en-US">
                <a:solidFill>
                  <a:schemeClr val="tx1"/>
                </a:solidFill>
              </a:rPr>
              <a:t>工具的集合，</a:t>
            </a:r>
            <a:r>
              <a:rPr lang="en-US" altLang="zh-CN">
                <a:solidFill>
                  <a:schemeClr val="tx1"/>
                </a:solidFill>
              </a:rPr>
              <a:t>tracepoint,kprobe</a:t>
            </a:r>
            <a:r>
              <a:rPr lang="zh-CN" altLang="en-US">
                <a:solidFill>
                  <a:schemeClr val="tx1"/>
                </a:solidFill>
              </a:rPr>
              <a:t>的用户，到目前为止任然是市面上比较通过的程序性能分析工具</a:t>
            </a:r>
            <a:endParaRPr lang="zh-CN" altLang="en-US">
              <a:solidFill>
                <a:schemeClr val="tx1"/>
              </a:solidFill>
            </a:endParaRPr>
          </a:p>
          <a:p>
            <a:pPr algn="l" fontAlgn="auto">
              <a:lnSpc>
                <a:spcPct val="200000"/>
              </a:lnSpc>
            </a:pPr>
            <a:r>
              <a:rPr lang="en-US" altLang="zh-CN">
                <a:solidFill>
                  <a:schemeClr val="tx1"/>
                </a:solidFill>
              </a:rPr>
              <a:t>- </a:t>
            </a:r>
            <a:r>
              <a:rPr lang="zh-CN" altLang="en-US">
                <a:solidFill>
                  <a:schemeClr val="tx1"/>
                </a:solidFill>
              </a:rPr>
              <a:t>著名的应用场景：火焰图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0075" y="472758"/>
            <a:ext cx="9118600" cy="423545"/>
          </a:xfrm>
        </p:spPr>
        <p:txBody>
          <a:bodyPr wrap="square"/>
          <a:lstStyle/>
          <a:p>
            <a:r>
              <a:rPr dirty="0"/>
              <a:t>Linux Tracing — 发展历史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600075" y="1721485"/>
            <a:ext cx="1159129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200000"/>
              </a:lnSpc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• 2009: tracepoints</a:t>
            </a:r>
            <a:endParaRPr lang="zh-CN" altLang="en-US">
              <a:solidFill>
                <a:srgbClr val="FF0000"/>
              </a:solidFill>
            </a:endParaRPr>
          </a:p>
          <a:p>
            <a:pPr algn="l" fontAlgn="auto">
              <a:lnSpc>
                <a:spcPct val="20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-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静态的追踪点，和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kprobe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不同的是，内核开发人员以及提前埋点，并且提供了可获取日志的数据结构和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API</a:t>
            </a:r>
            <a:endParaRPr lang="zh-CN" altLang="en-US"/>
          </a:p>
          <a:p>
            <a:pPr algn="l" fontAlgn="auto">
              <a:lnSpc>
                <a:spcPct val="200000"/>
              </a:lnSpc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• 2012: uprobes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-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基本上和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kprobe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类似，但是作用于用户态程序</a:t>
            </a:r>
            <a:endParaRPr lang="zh-CN" altLang="en-US"/>
          </a:p>
          <a:p>
            <a:pPr algn="l" fontAlgn="auto">
              <a:lnSpc>
                <a:spcPct val="200000"/>
              </a:lnSpc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• 2015-present: eBPF tracing integration (Linux 4.1+)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algn="l" fontAlgn="auto">
              <a:lnSpc>
                <a:spcPct val="200000"/>
              </a:lnSpc>
            </a:pPr>
            <a:r>
              <a:rPr lang="en-US" altLang="zh-CN">
                <a:solidFill>
                  <a:schemeClr val="tx1"/>
                </a:solidFill>
              </a:rPr>
              <a:t>- not only tracing.</a:t>
            </a:r>
            <a:r>
              <a:rPr lang="zh-CN" altLang="en-US">
                <a:solidFill>
                  <a:schemeClr val="tx1"/>
                </a:solidFill>
              </a:rPr>
              <a:t>但也是更安全、易用的追踪工具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80208220411"/>
  <p:tag name="MH_LIBRARY" val="GRAPHIC"/>
  <p:tag name="MH_ORDER" val="Oval 6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5859_1*i*2"/>
  <p:tag name="KSO_WM_TEMPLATE_CATEGORY" val="diagram"/>
  <p:tag name="KSO_WM_TEMPLATE_INDEX" val="20215859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99f353ae480e440b98704348263f9c45"/>
  <p:tag name="KSO_WM_UNIT_DECORATE_INFO" val="{&quot;ReferentInfo&quot;:{&quot;Id&quot;:&quot;slide&quot;,&quot;X&quot;:{&quot;Pos&quot;:0},&quot;Y&quot;:{&quot;Pos&quot;:1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5ee1ca4d6848d78f644aeb"/>
  <p:tag name="KSO_WM_CHIP_XID" val="5f5f3ba18e478fb0c58a9473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30"/>
  <p:tag name="KSO_WM_TEMPLATE_ASSEMBLE_XID" val="60656ead4054ed1e2fb7fdac"/>
  <p:tag name="KSO_WM_TEMPLATE_ASSEMBLE_GROUPID" val="60656ead4054ed1e2fb7fdac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5859_1*i*3"/>
  <p:tag name="KSO_WM_TEMPLATE_CATEGORY" val="diagram"/>
  <p:tag name="KSO_WM_TEMPLATE_INDEX" val="20215859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b98bbaa995844398455ac2301735c55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fb1987532beb4a58996e1f4394f0fa0c&quot;,&quot;X&quot;:{&quot;Pos&quot;:1},&quot;Y&quot;:{&quot;Pos&quot;:1}},&quot;whChangeMode&quot;:0}"/>
  <p:tag name="KSO_WM_CHIP_GROUPID" val="5f5ee1ca4d6848d78f644aeb"/>
  <p:tag name="KSO_WM_CHIP_XID" val="5f5f3ba18e478fb0c58a9473"/>
  <p:tag name="KSO_WM_UNIT_FILL_FORE_SCHEMECOLOR_INDEX_BRIGHTNESS" val="0"/>
  <p:tag name="KSO_WM_UNIT_FILL_FORE_SCHEMECOLOR_INDEX" val="14"/>
  <p:tag name="KSO_WM_UNIT_FILL_TYPE" val="1"/>
  <p:tag name="KSO_WM_UNIT_SHADOW_SCHEMECOLOR_INDEX_BRIGHTNESS" val="0"/>
  <p:tag name="KSO_WM_UNIT_SHADOW_SCHEMECOLOR_INDEX" val="13"/>
  <p:tag name="KSO_WM_UNIT_TEXT_FILL_FORE_SCHEMECOLOR_INDEX_BRIGHTNESS" val="0"/>
  <p:tag name="KSO_WM_UNIT_TEXT_FILL_FORE_SCHEMECOLOR_INDEX" val="2"/>
  <p:tag name="KSO_WM_UNIT_TEXT_FILL_TYPE" val="1"/>
  <p:tag name="KSO_WM_UNIT_VALUE" val="306"/>
  <p:tag name="KSO_WM_TEMPLATE_ASSEMBLE_XID" val="60656ead4054ed1e2fb7fdac"/>
  <p:tag name="KSO_WM_TEMPLATE_ASSEMBLE_GROUPID" val="60656ead4054ed1e2fb7fdac"/>
</p:tagLst>
</file>

<file path=ppt/tags/tag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59_1*a*1"/>
  <p:tag name="KSO_WM_TEMPLATE_CATEGORY" val="diagram"/>
  <p:tag name="KSO_WM_TEMPLATE_INDEX" val="20215859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b0d351635834d2ab1d85cced6f4e7a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b34253bb78a4cdd8f3b53eac73502b0"/>
  <p:tag name="KSO_WM_UNIT_TEXT_FILL_FORE_SCHEMECOLOR_INDEX_BRIGHTNESS" val="0"/>
  <p:tag name="KSO_WM_UNIT_TEXT_FILL_FORE_SCHEMECOLOR_INDEX" val="13"/>
  <p:tag name="KSO_WM_UNIT_TEXT_FILL_TYPE" val="1"/>
  <p:tag name="KSO_WM_TEMPLATE_ASSEMBLE_XID" val="60656ead4054ed1e2fb7fdac"/>
  <p:tag name="KSO_WM_TEMPLATE_ASSEMBLE_GROUPID" val="60656ead4054ed1e2fb7fdac"/>
</p:tagLst>
</file>

<file path=ppt/tags/tag1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859_1*f*1"/>
  <p:tag name="KSO_WM_TEMPLATE_CATEGORY" val="diagram"/>
  <p:tag name="KSO_WM_TEMPLATE_INDEX" val="2021585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9b705da511e741dfbf1a6478cdfc697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6a1b4d39391417ea177febf0738f736"/>
  <p:tag name="KSO_WM_UNIT_TEXT_FILL_FORE_SCHEMECOLOR_INDEX_BRIGHTNESS" val="0.25"/>
  <p:tag name="KSO_WM_UNIT_TEXT_FILL_FORE_SCHEMECOLOR_INDEX" val="13"/>
  <p:tag name="KSO_WM_UNIT_TEXT_FILL_TYPE" val="1"/>
  <p:tag name="KSO_WM_TEMPLATE_ASSEMBLE_XID" val="60656ead4054ed1e2fb7fdac"/>
  <p:tag name="KSO_WM_TEMPLATE_ASSEMBLE_GROUPID" val="60656ead4054ed1e2fb7fdac"/>
</p:tagLst>
</file>

<file path=ppt/tags/tag14.xml><?xml version="1.0" encoding="utf-8"?>
<p:tagLst xmlns:p="http://schemas.openxmlformats.org/presentationml/2006/main">
  <p:tag name="KSO_WM_UNIT_VALUE" val="1142*973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5859_1*d*1"/>
  <p:tag name="KSO_WM_TEMPLATE_CATEGORY" val="diagram"/>
  <p:tag name="KSO_WM_TEMPLATE_INDEX" val="2021585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fb1987532beb4a58996e1f4394f0fa0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11cc2541f2f4d3fa49019cf831298ad"/>
  <p:tag name="KSO_WM_UNIT_SUPPORT_UNIT_TYPE" val="[&quot;d&quot;,&quot;α&quot;,&quot;β&quot;,&quot;θ&quot;]"/>
  <p:tag name="KSO_WM_TEMPLATE_ASSEMBLE_XID" val="60656ead4054ed1e2fb7fdac"/>
  <p:tag name="KSO_WM_TEMPLATE_ASSEMBLE_GROUPID" val="60656ead4054ed1e2fb7fdac"/>
  <p:tag name="KSO_WM_UNIT_PICTURE_CLIP_FLAG" val="0"/>
</p:tagLst>
</file>

<file path=ppt/tags/tag15.xml><?xml version="1.0" encoding="utf-8"?>
<p:tagLst xmlns:p="http://schemas.openxmlformats.org/presentationml/2006/main">
  <p:tag name="KSO_WM_SLIDE_ID" val="diagram2021585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5859"/>
  <p:tag name="KSO_WM_SLIDE_LAYOUT" val="a_d_f"/>
  <p:tag name="KSO_WM_SLIDE_LAYOUT_CNT" val="1_1_1"/>
  <p:tag name="KSO_WM_TEMPLATE_THUMBS_INDEX" val="1、4、7、12、13、14、15、16、17、18、20、24、25、28、33、36、40、43、44"/>
  <p:tag name="KSO_WM_SLIDE_SIZE" val="960*492"/>
  <p:tag name="KSO_WM_SLIDE_POSITION" val="0*0"/>
  <p:tag name="KSO_WM_SLIDE_LAYOUT_INFO" val="{&quot;id&quot;:&quot;2021-04-01T15:12:29&quot;,&quot;maxSize&quot;:{&quot;size1&quot;:13.5},&quot;minSize&quot;:{&quot;size1&quot;:13.5},&quot;normalSize&quot;:{&quot;size1&quot;:13.5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5:12:29&quot;,&quot;margin&quot;:{&quot;bottom&quot;:0.44999998807907104,&quot;left&quot;:0.84700000286102295,&quot;right&quot;:0.84600001573562622,&quot;top&quot;:0.42300000786781311},&quot;type&quot;:0},{&quot;direction&quot;:1,&quot;id&quot;:&quot;2021-04-01T15:12:29&quot;,&quot;maxSize&quot;:{&quot;size1&quot;:56.199618616687566},&quot;minSize&quot;:{&quot;size1&quot;:46.199618616687566},&quot;normalSize&quot;:{&quot;size1&quot;:54.480868616687573},&quot;subLayout&quot;:[{&quot;id&quot;:&quot;2021-04-01T15:12:29&quot;,&quot;margin&quot;:{&quot;bottom&quot;:4.2329998016357422,&quot;left&quot;:2.9630000591278076,&quot;right&quot;:2.9630000591278076,&quot;top&quot;:6.7729997634887695},&quot;type&quot;:0},{&quot;id&quot;:&quot;2021-04-01T15:12:29&quot;,&quot;margin&quot;:{&quot;bottom&quot;:2.5399999618530273,&quot;left&quot;:0.84700000286102295,&quot;right&quot;:4.2329998016357422,&quot;top&quot;:2.5399999618530273},&quot;type&quot;:0}],&quot;type&quot;:0}],&quot;type&quot;:0}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big_font&quot;:false,&quot;picture_toward&quot;:0,&quot;picture_dockside&quot;:[],&quot;fill_id&quot;:&quot;b2cbdf4bade64fd8b5aba56193c940e1&quot;,&quot;fill_align&quot;:&quot;cm&quot;,&quot;chip_types&quot;:[&quot;text&quot;]},{&quot;text_align&quot;:&quot;lm&quot;,&quot;text_direction&quot;:&quot;horizontal&quot;,&quot;support_big_font&quot;:false,&quot;picture_toward&quot;:0,&quot;picture_dockside&quot;:[],&quot;fill_id&quot;:&quot;b419c0700ef14f60b53697a4eb387fc2&quot;,&quot;fill_align&quot;:&quot;cm&quot;,&quot;chip_types&quot;:[&quot;picture&quot;,&quot;chart&quot;,&quot;table&quot;,&quot;video&quot;]}]]"/>
  <p:tag name="KSO_WM_CHIP_XID" val="5f5f3ba18e478fb0c58a9473"/>
  <p:tag name="FIXED_XID_TMP" val="5f5ee1ca4d6848d78f644aeb"/>
  <p:tag name="KSO_WM_CHIP_DECFILLPROP" val="[]"/>
  <p:tag name="KSO_WM_SLIDE_CAN_ADD_NAVIGATION" val="1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60656ead4054ed1e2fb7fdac"/>
  <p:tag name="KSO_WM_TEMPLATE_ASSEMBLE_GROUPID" val="60656ead4054ed1e2fb7fdac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296_1*a*1"/>
  <p:tag name="KSO_WM_TEMPLATE_CATEGORY" val="diagram"/>
  <p:tag name="KSO_WM_TEMPLATE_INDEX" val="20213296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0c0b1ef610604989a83b99ff534535f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f350576130a4d5eb3bf8526c502a7d6"/>
  <p:tag name="KSO_WM_UNIT_TEXT_FILL_FORE_SCHEMECOLOR_INDEX_BRIGHTNESS" val="0"/>
  <p:tag name="KSO_WM_UNIT_TEXT_FILL_FORE_SCHEMECOLOR_INDEX" val="13"/>
  <p:tag name="KSO_WM_UNIT_TEXT_FILL_TYPE" val="1"/>
  <p:tag name="KSO_WM_TEMPLATE_ASSEMBLE_XID" val="60656ef44054ed1e2fb80119"/>
  <p:tag name="KSO_WM_TEMPLATE_ASSEMBLE_GROUPID" val="60656ef44054ed1e2fb80119"/>
</p:tagLst>
</file>

<file path=ppt/tags/tag1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diagram20213296_1*f*3"/>
  <p:tag name="KSO_WM_TEMPLATE_CATEGORY" val="diagram"/>
  <p:tag name="KSO_WM_TEMPLATE_INDEX" val="2021329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6"/>
  <p:tag name="KSO_WM_UNIT_SHOW_EDIT_AREA_INDICATION" val="1"/>
  <p:tag name="KSO_WM_CHIP_GROUPID" val="5e6b05596848fb12bee65ac8"/>
  <p:tag name="KSO_WM_CHIP_XID" val="5e6b05596848fb12bee65aca"/>
  <p:tag name="KSO_WM_UNIT_DEC_AREA_ID" val="1e7fdc35f7164d3193c5ce1c91b3a03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1fa449d2d8c4d539366c52658a355fd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44054ed1e2fb80119"/>
  <p:tag name="KSO_WM_TEMPLATE_ASSEMBLE_GROUPID" val="60656ef44054ed1e2fb80119"/>
</p:tagLst>
</file>

<file path=ppt/tags/tag1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296_1*f*1"/>
  <p:tag name="KSO_WM_TEMPLATE_CATEGORY" val="diagram"/>
  <p:tag name="KSO_WM_TEMPLATE_INDEX" val="2021329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6"/>
  <p:tag name="KSO_WM_UNIT_SHOW_EDIT_AREA_INDICATION" val="1"/>
  <p:tag name="KSO_WM_CHIP_GROUPID" val="5e6b05596848fb12bee65ac8"/>
  <p:tag name="KSO_WM_CHIP_XID" val="5e6b05596848fb12bee65aca"/>
  <p:tag name="KSO_WM_UNIT_DEC_AREA_ID" val="645ce6610dc8467c8106115499f6140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0d0d9c4c0334dbc91415153e152c1f3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44054ed1e2fb80119"/>
  <p:tag name="KSO_WM_TEMPLATE_ASSEMBLE_GROUPID" val="60656ef44054ed1e2fb80119"/>
</p:tagLst>
</file>

<file path=ppt/tags/tag1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3296_1*f*2"/>
  <p:tag name="KSO_WM_TEMPLATE_CATEGORY" val="diagram"/>
  <p:tag name="KSO_WM_TEMPLATE_INDEX" val="2021329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6"/>
  <p:tag name="KSO_WM_UNIT_SHOW_EDIT_AREA_INDICATION" val="1"/>
  <p:tag name="KSO_WM_CHIP_GROUPID" val="5e6b05596848fb12bee65ac8"/>
  <p:tag name="KSO_WM_CHIP_XID" val="5e6b05596848fb12bee65aca"/>
  <p:tag name="KSO_WM_UNIT_DEC_AREA_ID" val="5b1d931d9d314429b4eaac97f2cfa30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7a5dee2fd9de4e92834d4b9006df7425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44054ed1e2fb80119"/>
  <p:tag name="KSO_WM_TEMPLATE_ASSEMBLE_GROUPID" val="60656ef44054ed1e2fb80119"/>
</p:tagLst>
</file>

<file path=ppt/tags/tag2.xml><?xml version="1.0" encoding="utf-8"?>
<p:tagLst xmlns:p="http://schemas.openxmlformats.org/presentationml/2006/main">
  <p:tag name="MH" val="20180208220411"/>
  <p:tag name="MH_LIBRARY" val="GRAPHIC"/>
  <p:tag name="MH_ORDER" val="Oval 7"/>
</p:tagLst>
</file>

<file path=ppt/tags/tag20.xml><?xml version="1.0" encoding="utf-8"?>
<p:tagLst xmlns:p="http://schemas.openxmlformats.org/presentationml/2006/main">
  <p:tag name="KSO_WM_UNIT_VALUE" val="1100*1354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3296_1*d*1"/>
  <p:tag name="KSO_WM_TEMPLATE_CATEGORY" val="diagram"/>
  <p:tag name="KSO_WM_TEMPLATE_INDEX" val="2021329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f11c3177ec0d40ed9a98bee6e79e0eb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a425440f2074d25baafe8d8180a3f34"/>
  <p:tag name="KSO_WM_TEMPLATE_ASSEMBLE_XID" val="60656ef44054ed1e2fb80119"/>
  <p:tag name="KSO_WM_TEMPLATE_ASSEMBLE_GROUPID" val="60656ef44054ed1e2fb80119"/>
</p:tagLst>
</file>

<file path=ppt/tags/tag21.xml><?xml version="1.0" encoding="utf-8"?>
<p:tagLst xmlns:p="http://schemas.openxmlformats.org/presentationml/2006/main">
  <p:tag name="KSO_WM_UNIT_BLOCK" val="0"/>
  <p:tag name="KSO_WM_UNIT_DEC_AREA_ID" val="fe872e426ff94e37b4a7673a0b950385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296_1*i*1"/>
  <p:tag name="KSO_WM_TEMPLATE_CATEGORY" val="diagram"/>
  <p:tag name="KSO_WM_TEMPLATE_INDEX" val="20213296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1e7fdc35f7164d3193c5ce1c91b3a037&quot;,&quot;X&quot;:{&quot;Pos&quot;:1},&quot;Y&quot;:{&quot;Pos&quot;:2}},&quot;whChangeMode&quot;:0}"/>
  <p:tag name="KSO_WM_CHIP_GROUPID" val="5f5ee1ca4d6848d78f644aec"/>
  <p:tag name="KSO_WM_CHIP_XID" val="5f696412553136823a5e6137"/>
  <p:tag name="KSO_WM_UNIT_LINE_FORE_SCHEMECOLOR_INDEX_BRIGHTNESS" val="0"/>
  <p:tag name="KSO_WM_UNIT_LINE_FORE_SCHEMECOLOR_INDEX" val="5"/>
  <p:tag name="KSO_WM_UNIT_LINE_FILL_TYPE" val="2"/>
  <p:tag name="KSO_WM_TEMPLATE_ASSEMBLE_XID" val="60656ef44054ed1e2fb80119"/>
  <p:tag name="KSO_WM_TEMPLATE_ASSEMBLE_GROUPID" val="60656ef44054ed1e2fb80119"/>
</p:tagLst>
</file>

<file path=ppt/tags/tag22.xml><?xml version="1.0" encoding="utf-8"?>
<p:tagLst xmlns:p="http://schemas.openxmlformats.org/presentationml/2006/main">
  <p:tag name="KSO_WM_UNIT_BLOCK" val="0"/>
  <p:tag name="KSO_WM_UNIT_DEC_AREA_ID" val="2fb835f336474e19ba1291e28f633997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296_1*i*2"/>
  <p:tag name="KSO_WM_TEMPLATE_CATEGORY" val="diagram"/>
  <p:tag name="KSO_WM_TEMPLATE_INDEX" val="20213296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645ce6610dc8467c8106115499f61409&quot;,&quot;X&quot;:{&quot;Pos&quot;:1},&quot;Y&quot;:{&quot;Pos&quot;:2}},&quot;whChangeMode&quot;:0}"/>
  <p:tag name="KSO_WM_CHIP_GROUPID" val="5f5ee1ca4d6848d78f644aec"/>
  <p:tag name="KSO_WM_CHIP_XID" val="5f696412553136823a5e6137"/>
  <p:tag name="KSO_WM_UNIT_LINE_FORE_SCHEMECOLOR_INDEX_BRIGHTNESS" val="0"/>
  <p:tag name="KSO_WM_UNIT_LINE_FORE_SCHEMECOLOR_INDEX" val="5"/>
  <p:tag name="KSO_WM_UNIT_LINE_FILL_TYPE" val="2"/>
  <p:tag name="KSO_WM_TEMPLATE_ASSEMBLE_XID" val="60656ef44054ed1e2fb80119"/>
  <p:tag name="KSO_WM_TEMPLATE_ASSEMBLE_GROUPID" val="60656ef44054ed1e2fb80119"/>
</p:tagLst>
</file>

<file path=ppt/tags/tag23.xml><?xml version="1.0" encoding="utf-8"?>
<p:tagLst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1:57&quot;,&quot;maxSize&quot;:{&quot;size1&quot;:26.699999999999999},&quot;minSize&quot;:{&quot;size1&quot;:20},&quot;normalSize&quot;:{&quot;size1&quot;:22.399999999999999},&quot;subLayout&quot;:[{&quot;id&quot;:&quot;2021-04-01T15:21:57&quot;,&quot;margin&quot;:{&quot;bottom&quot;:0,&quot;left&quot;:1.6929999589920044,&quot;right&quot;:1.6929999589920044,&quot;top&quot;:1.6929999589920044},&quot;type&quot;:0},{&quot;direction&quot;:1,&quot;id&quot;:&quot;2021-04-01T15:21:57&quot;,&quot;maxSize&quot;:{&quot;size1&quot;:54.899999999999999},&quot;minSize&quot;:{&quot;size1&quot;:38.799999999999997},&quot;normalSize&quot;:{&quot;size1&quot;:42.868749999999999},&quot;subLayout&quot;:[{&quot;id&quot;:&quot;2021-04-01T15:21:57&quot;,&quot;maxSize&quot;:{&quot;size1&quot;:28.600000000000001},&quot;minSize&quot;:{&quot;size1&quot;:28.600000000000001},&quot;normalSize&quot;:{&quot;size1&quot;:28.600000000000001},&quot;subLayout&quot;:[{&quot;id&quot;:&quot;2021-04-01T15:21:57&quot;,&quot;margin&quot;:{&quot;bottom&quot;:0.026000002399086952,&quot;left&quot;:1.6929999589920044,&quot;right&quot;:1.2439998388290405,&quot;top&quot;:0.84700000286102295},&quot;type&quot;:0},{&quot;id&quot;:&quot;2021-04-01T15:21:57&quot;,&quot;maxSize&quot;:{&quot;size1&quot;:40.100000000000001},&quot;minSize&quot;:{&quot;size1&quot;:36.100000000000001},&quot;normalSize&quot;:{&quot;size1&quot;:36.100000000000001},&quot;subLayout&quot;:[{&quot;id&quot;:&quot;2021-04-01T15:21:57&quot;,&quot;margin&quot;:{&quot;bottom&quot;:0.026000002399086952,&quot;left&quot;:1.6929999589920044,&quot;right&quot;:1.2439998388290405,&quot;top&quot;:0.42300000786781311},&quot;type&quot;:0},{&quot;id&quot;:&quot;2021-04-01T15:21:57&quot;,&quot;margin&quot;:{&quot;bottom&quot;:2.1170001029968262,&quot;left&quot;:1.6929999589920044,&quot;right&quot;:1.2439998388290405,&quot;top&quot;:0.42300000786781311},&quot;type&quot;:0}],&quot;type&quot;:0}],&quot;type&quot;:0},{&quot;id&quot;:&quot;2021-04-01T15:21:57&quot;,&quot;margin&quot;:{&quot;bottom&quot;:2.1170001029968262,&quot;left&quot;:0.026000002399086952,&quot;right&quot;:1.6929999589920044,&quot;top&quot;:0.84700000286102295},&quot;type&quot;:0}],&quot;type&quot;:0}],&quot;type&quot;:0}"/>
  <p:tag name="KSO_WM_SLIDE_CAN_ADD_NAVIGATION" val="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tru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412553136823a5e6137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big_font&quot;:true,&quot;picture_toward&quot;:0,&quot;picture_dockside&quot;:[],&quot;fill_id&quot;:&quot;6f0405f5a05b4073b208435888e1d194&quot;,&quot;fill_align&quot;:&quot;lm&quot;,&quot;chip_types&quot;:[&quot;text&quot;]},{&quot;text_align&quot;:&quot;lm&quot;,&quot;text_direction&quot;:&quot;horizontal&quot;,&quot;support_big_font&quot;:true,&quot;picture_toward&quot;:0,&quot;picture_dockside&quot;:[],&quot;fill_id&quot;:&quot;70ee972f4bb444c790d410440fa3d61b&quot;,&quot;fill_align&quot;:&quot;lm&quot;,&quot;chip_types&quot;:[&quot;text&quot;]},{&quot;text_align&quot;:&quot;lm&quot;,&quot;text_direction&quot;:&quot;horizontal&quot;,&quot;support_big_font&quot;:true,&quot;picture_toward&quot;:0,&quot;picture_dockside&quot;:[],&quot;fill_id&quot;:&quot;eed0545d7cb943be98f3b10164c7655d&quot;,&quot;fill_align&quot;:&quot;lm&quot;,&quot;chip_types&quot;:[&quot;text&quot;]},{&quot;text_align&quot;:&quot;cm&quot;,&quot;text_direction&quot;:&quot;horizontal&quot;,&quot;support_features&quot;:[&quot;collage&quot;],&quot;support_big_font&quot;:false,&quot;picture_toward&quot;:0,&quot;picture_dockside&quot;:[],&quot;fill_id&quot;:&quot;26c2f06265654191b35ebe99cbf1aa6d&quot;,&quot;fill_align&quot;:&quot;cm&quot;,&quot;chip_types&quot;:[&quot;picture&quot;]}]]"/>
  <p:tag name="KSO_WM_SLIDE_ID" val="diagram2021329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8*48"/>
  <p:tag name="KSO_WM_TAG_VERSION" val="1.0"/>
  <p:tag name="KSO_WM_BEAUTIFY_FLAG" val="#wm#"/>
  <p:tag name="KSO_WM_TEMPLATE_CATEGORY" val="diagram"/>
  <p:tag name="KSO_WM_TEMPLATE_INDEX" val="20213296"/>
  <p:tag name="KSO_WM_SLIDE_LAYOUT" val="a_d_f"/>
  <p:tag name="KSO_WM_SLIDE_LAYOUT_CNT" val="1_1_3"/>
  <p:tag name="FIXED_XID_TMP" val="5f5ee1ca4d6848d78f644aec"/>
  <p:tag name="KSO_WM_CHIP_DECFILLPROP" val="[]"/>
  <p:tag name="KSO_WM_CHIP_GROUPID" val="5f5ee1ca4d6848d78f644aec"/>
  <p:tag name="KSO_WM_SLIDE_BK_DARK_LIGHT" val="2"/>
  <p:tag name="KSO_WM_SLIDE_BACKGROUND_TYPE" val="general"/>
  <p:tag name="KSO_WM_SLIDE_SUPPORT_FEATURE_TYPE" val="1"/>
  <p:tag name="KSO_WM_SLIDE_SAME_FONT_SIZE" val="1"/>
  <p:tag name="KSO_WM_TEMPLATE_ASSEMBLE_XID" val="60656ef44054ed1e2fb80119"/>
  <p:tag name="KSO_WM_TEMPLATE_ASSEMBLE_GROUPID" val="60656ef44054ed1e2fb80119"/>
</p:tagLst>
</file>

<file path=ppt/tags/tag24.xml><?xml version="1.0" encoding="utf-8"?>
<p:tagLst xmlns:p="http://schemas.openxmlformats.org/presentationml/2006/main">
  <p:tag name="KSO_WM_UNIT_PLACING_PICTURE_USER_VIEWPORT" val="{&quot;height&quot;:6439,&quot;width&quot;:9639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859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5859"/>
  <p:tag name="KSO_WM_UNIT_VALUE" val="159"/>
  <p:tag name="KSO_WM_TEMPLATE_ASSEMBLE_XID" val="60656ead4054ed1e2fb7fdac"/>
  <p:tag name="KSO_WM_TEMPLATE_ASSEMBLE_GROUPID" val="60656ead4054ed1e2fb7fdac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5859_1*i*2"/>
  <p:tag name="KSO_WM_TEMPLATE_CATEGORY" val="diagram"/>
  <p:tag name="KSO_WM_TEMPLATE_INDEX" val="20215859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99f353ae480e440b98704348263f9c45"/>
  <p:tag name="KSO_WM_UNIT_DECORATE_INFO" val="{&quot;ReferentInfo&quot;:{&quot;Id&quot;:&quot;slide&quot;,&quot;X&quot;:{&quot;Pos&quot;:0},&quot;Y&quot;:{&quot;Pos&quot;:1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5ee1ca4d6848d78f644aeb"/>
  <p:tag name="KSO_WM_CHIP_XID" val="5f5f3ba18e478fb0c58a9473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30"/>
  <p:tag name="KSO_WM_TEMPLATE_ASSEMBLE_XID" val="60656ead4054ed1e2fb7fdac"/>
  <p:tag name="KSO_WM_TEMPLATE_ASSEMBLE_GROUPID" val="60656ead4054ed1e2fb7fdac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5859_1*i*3"/>
  <p:tag name="KSO_WM_TEMPLATE_CATEGORY" val="diagram"/>
  <p:tag name="KSO_WM_TEMPLATE_INDEX" val="20215859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b98bbaa995844398455ac2301735c55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fb1987532beb4a58996e1f4394f0fa0c&quot;,&quot;X&quot;:{&quot;Pos&quot;:1},&quot;Y&quot;:{&quot;Pos&quot;:1}},&quot;whChangeMode&quot;:0}"/>
  <p:tag name="KSO_WM_CHIP_GROUPID" val="5f5ee1ca4d6848d78f644aeb"/>
  <p:tag name="KSO_WM_CHIP_XID" val="5f5f3ba18e478fb0c58a9473"/>
  <p:tag name="KSO_WM_UNIT_FILL_FORE_SCHEMECOLOR_INDEX_BRIGHTNESS" val="0"/>
  <p:tag name="KSO_WM_UNIT_FILL_FORE_SCHEMECOLOR_INDEX" val="14"/>
  <p:tag name="KSO_WM_UNIT_FILL_TYPE" val="1"/>
  <p:tag name="KSO_WM_UNIT_SHADOW_SCHEMECOLOR_INDEX_BRIGHTNESS" val="0"/>
  <p:tag name="KSO_WM_UNIT_SHADOW_SCHEMECOLOR_INDEX" val="13"/>
  <p:tag name="KSO_WM_UNIT_TEXT_FILL_FORE_SCHEMECOLOR_INDEX_BRIGHTNESS" val="0"/>
  <p:tag name="KSO_WM_UNIT_TEXT_FILL_FORE_SCHEMECOLOR_INDEX" val="2"/>
  <p:tag name="KSO_WM_UNIT_TEXT_FILL_TYPE" val="1"/>
  <p:tag name="KSO_WM_UNIT_VALUE" val="306"/>
  <p:tag name="KSO_WM_TEMPLATE_ASSEMBLE_XID" val="60656ead4054ed1e2fb7fdac"/>
  <p:tag name="KSO_WM_TEMPLATE_ASSEMBLE_GROUPID" val="60656ead4054ed1e2fb7fdac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59_1*a*1"/>
  <p:tag name="KSO_WM_TEMPLATE_CATEGORY" val="diagram"/>
  <p:tag name="KSO_WM_TEMPLATE_INDEX" val="20215859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b0d351635834d2ab1d85cced6f4e7a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b34253bb78a4cdd8f3b53eac73502b0"/>
  <p:tag name="KSO_WM_UNIT_TEXT_FILL_FORE_SCHEMECOLOR_INDEX_BRIGHTNESS" val="0"/>
  <p:tag name="KSO_WM_UNIT_TEXT_FILL_FORE_SCHEMECOLOR_INDEX" val="13"/>
  <p:tag name="KSO_WM_UNIT_TEXT_FILL_TYPE" val="1"/>
  <p:tag name="KSO_WM_TEMPLATE_ASSEMBLE_XID" val="60656ead4054ed1e2fb7fdac"/>
  <p:tag name="KSO_WM_TEMPLATE_ASSEMBLE_GROUPID" val="60656ead4054ed1e2fb7fdac"/>
</p:tagLst>
</file>

<file path=ppt/tags/tag2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859_1*f*1"/>
  <p:tag name="KSO_WM_TEMPLATE_CATEGORY" val="diagram"/>
  <p:tag name="KSO_WM_TEMPLATE_INDEX" val="2021585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9b705da511e741dfbf1a6478cdfc697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6a1b4d39391417ea177febf0738f736"/>
  <p:tag name="KSO_WM_UNIT_TEXT_FILL_FORE_SCHEMECOLOR_INDEX_BRIGHTNESS" val="0.25"/>
  <p:tag name="KSO_WM_UNIT_TEXT_FILL_FORE_SCHEMECOLOR_INDEX" val="13"/>
  <p:tag name="KSO_WM_UNIT_TEXT_FILL_TYPE" val="1"/>
  <p:tag name="KSO_WM_TEMPLATE_ASSEMBLE_XID" val="60656ead4054ed1e2fb7fdac"/>
  <p:tag name="KSO_WM_TEMPLATE_ASSEMBLE_GROUPID" val="60656ead4054ed1e2fb7fdac"/>
</p:tagLst>
</file>

<file path=ppt/tags/tag3.xml><?xml version="1.0" encoding="utf-8"?>
<p:tagLst xmlns:p="http://schemas.openxmlformats.org/presentationml/2006/main">
  <p:tag name="MH" val="20180208220411"/>
  <p:tag name="MH_LIBRARY" val="GRAPHIC"/>
  <p:tag name="MH_ORDER" val="TextBox 31"/>
</p:tagLst>
</file>

<file path=ppt/tags/tag30.xml><?xml version="1.0" encoding="utf-8"?>
<p:tagLst xmlns:p="http://schemas.openxmlformats.org/presentationml/2006/main">
  <p:tag name="KSO_WM_UNIT_VALUE" val="1142*973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5859_1*d*1"/>
  <p:tag name="KSO_WM_TEMPLATE_CATEGORY" val="diagram"/>
  <p:tag name="KSO_WM_TEMPLATE_INDEX" val="2021585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fb1987532beb4a58996e1f4394f0fa0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11cc2541f2f4d3fa49019cf831298ad"/>
  <p:tag name="KSO_WM_UNIT_SUPPORT_UNIT_TYPE" val="[&quot;d&quot;,&quot;α&quot;,&quot;β&quot;,&quot;θ&quot;]"/>
  <p:tag name="KSO_WM_TEMPLATE_ASSEMBLE_XID" val="60656ead4054ed1e2fb7fdac"/>
  <p:tag name="KSO_WM_TEMPLATE_ASSEMBLE_GROUPID" val="60656ead4054ed1e2fb7fdac"/>
  <p:tag name="KSO_WM_UNIT_PICTURE_CLIP_FLAG" val="0"/>
</p:tagLst>
</file>

<file path=ppt/tags/tag31.xml><?xml version="1.0" encoding="utf-8"?>
<p:tagLst xmlns:p="http://schemas.openxmlformats.org/presentationml/2006/main">
  <p:tag name="KSO_WM_SLIDE_ID" val="diagram2021585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5859"/>
  <p:tag name="KSO_WM_SLIDE_LAYOUT" val="a_d_f"/>
  <p:tag name="KSO_WM_SLIDE_LAYOUT_CNT" val="1_1_1"/>
  <p:tag name="KSO_WM_TEMPLATE_THUMBS_INDEX" val="1、4、7、12、13、14、15、16、17、18、20、24、25、28、33、36、40、43、44"/>
  <p:tag name="KSO_WM_SLIDE_SIZE" val="960*492"/>
  <p:tag name="KSO_WM_SLIDE_POSITION" val="0*0"/>
  <p:tag name="KSO_WM_SLIDE_LAYOUT_INFO" val="{&quot;id&quot;:&quot;2021-04-01T15:12:29&quot;,&quot;maxSize&quot;:{&quot;size1&quot;:13.5},&quot;minSize&quot;:{&quot;size1&quot;:13.5},&quot;normalSize&quot;:{&quot;size1&quot;:13.5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5:12:29&quot;,&quot;margin&quot;:{&quot;bottom&quot;:0.44999998807907104,&quot;left&quot;:0.84700000286102295,&quot;right&quot;:0.84600001573562622,&quot;top&quot;:0.42300000786781311},&quot;type&quot;:0},{&quot;direction&quot;:1,&quot;id&quot;:&quot;2021-04-01T15:12:29&quot;,&quot;maxSize&quot;:{&quot;size1&quot;:56.199618616687566},&quot;minSize&quot;:{&quot;size1&quot;:46.199618616687566},&quot;normalSize&quot;:{&quot;size1&quot;:54.480868616687573},&quot;subLayout&quot;:[{&quot;id&quot;:&quot;2021-04-01T15:12:29&quot;,&quot;margin&quot;:{&quot;bottom&quot;:4.2329998016357422,&quot;left&quot;:2.9630000591278076,&quot;right&quot;:2.9630000591278076,&quot;top&quot;:6.7729997634887695},&quot;type&quot;:0},{&quot;id&quot;:&quot;2021-04-01T15:12:29&quot;,&quot;margin&quot;:{&quot;bottom&quot;:2.5399999618530273,&quot;left&quot;:0.84700000286102295,&quot;right&quot;:4.2329998016357422,&quot;top&quot;:2.5399999618530273},&quot;type&quot;:0}],&quot;type&quot;:0}],&quot;type&quot;:0}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big_font&quot;:false,&quot;picture_toward&quot;:0,&quot;picture_dockside&quot;:[],&quot;fill_id&quot;:&quot;b2cbdf4bade64fd8b5aba56193c940e1&quot;,&quot;fill_align&quot;:&quot;cm&quot;,&quot;chip_types&quot;:[&quot;text&quot;]},{&quot;text_align&quot;:&quot;lm&quot;,&quot;text_direction&quot;:&quot;horizontal&quot;,&quot;support_big_font&quot;:false,&quot;picture_toward&quot;:0,&quot;picture_dockside&quot;:[],&quot;fill_id&quot;:&quot;b419c0700ef14f60b53697a4eb387fc2&quot;,&quot;fill_align&quot;:&quot;cm&quot;,&quot;chip_types&quot;:[&quot;picture&quot;,&quot;chart&quot;,&quot;table&quot;,&quot;video&quot;]}]]"/>
  <p:tag name="KSO_WM_CHIP_XID" val="5f5f3ba18e478fb0c58a9473"/>
  <p:tag name="FIXED_XID_TMP" val="5f5ee1ca4d6848d78f644aeb"/>
  <p:tag name="KSO_WM_CHIP_DECFILLPROP" val="[]"/>
  <p:tag name="KSO_WM_SLIDE_CAN_ADD_NAVIGATION" val="1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60656ead4054ed1e2fb7fdac"/>
  <p:tag name="KSO_WM_TEMPLATE_ASSEMBLE_GROUPID" val="60656ead4054ed1e2fb7fdac"/>
</p:tagLst>
</file>

<file path=ppt/tags/tag32.xml><?xml version="1.0" encoding="utf-8"?>
<p:tagLst xmlns:p="http://schemas.openxmlformats.org/presentationml/2006/main">
  <p:tag name="KSO_WM_UNIT_TABLE_BEAUTIFY" val="smartTable{3ae42d43-c4a8-4b66-8f2c-99888447ec7a}"/>
  <p:tag name="TABLE_ENDDRAG_ORIGIN_RECT" val="287*410"/>
  <p:tag name="TABLE_ENDDRAG_RECT" val="306*50*349*353"/>
</p:tagLst>
</file>

<file path=ppt/tags/tag33.xml><?xml version="1.0" encoding="utf-8"?>
<p:tagLst xmlns:p="http://schemas.openxmlformats.org/presentationml/2006/main">
  <p:tag name="KSO_WM_UNIT_TABLE_BEAUTIFY" val="smartTable{7f58cec2-39eb-4bb8-b39f-360e073de225}"/>
</p:tagLst>
</file>

<file path=ppt/tags/tag34.xml><?xml version="1.0" encoding="utf-8"?>
<p:tagLst xmlns:p="http://schemas.openxmlformats.org/presentationml/2006/main">
  <p:tag name="KSO_WM_UNIT_TABLE_BEAUTIFY" val="smartTable{538895a0-47b4-4490-88bb-ef74cc06f4f3}"/>
</p:tagLst>
</file>

<file path=ppt/tags/tag35.xml><?xml version="1.0" encoding="utf-8"?>
<p:tagLst xmlns:p="http://schemas.openxmlformats.org/presentationml/2006/main">
  <p:tag name="KSO_WM_UNIT_TABLE_BEAUTIFY" val="smartTable{eea53dcb-ab9a-4be9-af28-22d973abcda1}"/>
</p:tagLst>
</file>

<file path=ppt/tags/tag4.xml><?xml version="1.0" encoding="utf-8"?>
<p:tagLst xmlns:p="http://schemas.openxmlformats.org/presentationml/2006/main">
  <p:tag name="MH" val="20180208220658"/>
  <p:tag name="MH_LIBRARY" val="GRAPHIC"/>
  <p:tag name="MH_ORDER" val="Rectangle 14"/>
</p:tagLst>
</file>

<file path=ppt/tags/tag5.xml><?xml version="1.0" encoding="utf-8"?>
<p:tagLst xmlns:p="http://schemas.openxmlformats.org/presentationml/2006/main">
  <p:tag name="MH" val="20180208220658"/>
  <p:tag name="MH_LIBRARY" val="GRAPHIC"/>
  <p:tag name="MH_ORDER" val="Rectangle 21"/>
</p:tagLst>
</file>

<file path=ppt/tags/tag6.xml><?xml version="1.0" encoding="utf-8"?>
<p:tagLst xmlns:p="http://schemas.openxmlformats.org/presentationml/2006/main">
  <p:tag name="MH" val="20180208220658"/>
  <p:tag name="MH_LIBRARY" val="GRAPHIC"/>
  <p:tag name="MH_ORDER" val="Rectangle 21"/>
</p:tagLst>
</file>

<file path=ppt/tags/tag7.xml><?xml version="1.0" encoding="utf-8"?>
<p:tagLst xmlns:p="http://schemas.openxmlformats.org/presentationml/2006/main">
  <p:tag name="MH" val="20180208220658"/>
  <p:tag name="MH_LIBRARY" val="GRAPHIC"/>
  <p:tag name="MH_ORDER" val="Rectangle 14"/>
</p:tagLst>
</file>

<file path=ppt/tags/tag8.xml><?xml version="1.0" encoding="utf-8"?>
<p:tagLst xmlns:p="http://schemas.openxmlformats.org/presentationml/2006/main">
  <p:tag name="MH" val="20180208220658"/>
  <p:tag name="MH_LIBRARY" val="GRAPHIC"/>
  <p:tag name="MH_ORDER" val="Rectangle 1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859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5859"/>
  <p:tag name="KSO_WM_UNIT_VALUE" val="159"/>
  <p:tag name="KSO_WM_TEMPLATE_ASSEMBLE_XID" val="60656ead4054ed1e2fb7fdac"/>
  <p:tag name="KSO_WM_TEMPLATE_ASSEMBLE_GROUPID" val="60656ead4054ed1e2fb7fdac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自定义 2">
      <a:majorFont>
        <a:latin typeface="Arial"/>
        <a:ea typeface="微软雅黑"/>
        <a:cs typeface=""/>
      </a:majorFont>
      <a:minorFont>
        <a:latin typeface="Arial Unicode M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3804</Words>
  <Application>WPS 文字</Application>
  <PresentationFormat>Widescreen</PresentationFormat>
  <Paragraphs>314</Paragraphs>
  <Slides>31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59" baseType="lpstr">
      <vt:lpstr>Arial</vt:lpstr>
      <vt:lpstr>方正书宋_GBK</vt:lpstr>
      <vt:lpstr>Wingdings</vt:lpstr>
      <vt:lpstr>宋体</vt:lpstr>
      <vt:lpstr>黑体</vt:lpstr>
      <vt:lpstr>汉仪中黑KW</vt:lpstr>
      <vt:lpstr>微软雅黑</vt:lpstr>
      <vt:lpstr>汉仪旗黑</vt:lpstr>
      <vt:lpstr>Times New Roman</vt:lpstr>
      <vt:lpstr>华文细黑</vt:lpstr>
      <vt:lpstr>华文宋体</vt:lpstr>
      <vt:lpstr>DengXian</vt:lpstr>
      <vt:lpstr>DengXian</vt:lpstr>
      <vt:lpstr>Calibri</vt:lpstr>
      <vt:lpstr>Helvetica Neue</vt:lpstr>
      <vt:lpstr>Agency FB</vt:lpstr>
      <vt:lpstr>苹方-简</vt:lpstr>
      <vt:lpstr>Arial Unicode MS</vt:lpstr>
      <vt:lpstr>宋体</vt:lpstr>
      <vt:lpstr>汉仪书宋二KW</vt:lpstr>
      <vt:lpstr>汉仪中等线KW</vt:lpstr>
      <vt:lpstr>黑体-简</vt:lpstr>
      <vt:lpstr>微软雅黑</vt:lpstr>
      <vt:lpstr>Segoe UI</vt:lpstr>
      <vt:lpstr>Wingdings</vt:lpstr>
      <vt:lpstr>等线</vt:lpstr>
      <vt:lpstr>webwppDefTheme</vt:lpstr>
      <vt:lpstr>Office 主题</vt:lpstr>
      <vt:lpstr>eBPF——神奇而充满未来的                  Linux内核技术</vt:lpstr>
      <vt:lpstr>PowerPoint 演示文稿</vt:lpstr>
      <vt:lpstr>PowerPoint 演示文稿</vt:lpstr>
      <vt:lpstr>PowerPoint 演示文稿</vt:lpstr>
      <vt:lpstr>服务器收到一次请求（一组网络数据包），linux tracing技术可以追踪什么</vt:lpstr>
      <vt:lpstr>PowerPoint 演示文稿</vt:lpstr>
      <vt:lpstr>用一份最简单的代码走入Linux trace技术</vt:lpstr>
      <vt:lpstr>我理解的linux动态追踪技术</vt:lpstr>
      <vt:lpstr>Linux Tracing — A Purposefully Over-Summarized History</vt:lpstr>
      <vt:lpstr>Linux Tracing — 发展历史</vt:lpstr>
      <vt:lpstr>PowerPoint 演示文稿</vt:lpstr>
      <vt:lpstr>BPF的发展历史——过去</vt:lpstr>
      <vt:lpstr>systemtap</vt:lpstr>
      <vt:lpstr>perf</vt:lpstr>
      <vt:lpstr>获取系统调用（strace工具）</vt:lpstr>
      <vt:lpstr>获取系统调用（sysdig工具）</vt:lpstr>
      <vt:lpstr>PowerPoint 演示文稿</vt:lpstr>
      <vt:lpstr>PowerPoint 演示文稿</vt:lpstr>
      <vt:lpstr>BPF的发展历史——过去</vt:lpstr>
      <vt:lpstr>eBPF简介</vt:lpstr>
      <vt:lpstr>eBPF架构</vt:lpstr>
      <vt:lpstr>eBPF——网络行为控制例子</vt:lpstr>
      <vt:lpstr>内核模块 VS eBPF</vt:lpstr>
      <vt:lpstr>内核模块 VS eBPF</vt:lpstr>
      <vt:lpstr>PowerPoint 演示文稿</vt:lpstr>
      <vt:lpstr>eBPF落地案例</vt:lpstr>
      <vt:lpstr>PowerPoint 演示文稿</vt:lpstr>
      <vt:lpstr>eBPF——热点开源项目</vt:lpstr>
      <vt:lpstr>eBPF的未来</vt:lpstr>
      <vt:lpstr>eBPF——热点开源项目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浦发银行-云上监控poc报告</dc:title>
  <dc:creator>wqf</dc:creator>
  <cp:lastModifiedBy>jundizhou</cp:lastModifiedBy>
  <cp:revision>79</cp:revision>
  <cp:lastPrinted>2022-03-07T09:08:49Z</cp:lastPrinted>
  <dcterms:created xsi:type="dcterms:W3CDTF">2022-03-07T09:08:49Z</dcterms:created>
  <dcterms:modified xsi:type="dcterms:W3CDTF">2022-03-07T09:08:49Z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